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2" r:id="rId10"/>
    <p:sldId id="263" r:id="rId11"/>
    <p:sldId id="273" r:id="rId12"/>
    <p:sldId id="274" r:id="rId13"/>
    <p:sldId id="266" r:id="rId14"/>
    <p:sldId id="268" r:id="rId15"/>
    <p:sldId id="269" r:id="rId16"/>
    <p:sldId id="270" r:id="rId17"/>
    <p:sldId id="275" r:id="rId18"/>
    <p:sldId id="276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126" y="401652"/>
            <a:ext cx="9804874" cy="143569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Интегрированный урок </a:t>
            </a:r>
            <a:r>
              <a:rPr lang="ru-RU" sz="2800" b="1" dirty="0">
                <a:solidFill>
                  <a:srgbClr val="FF0000"/>
                </a:solidFill>
              </a:rPr>
              <a:t>по ОРКСЭ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(модуль «Основы православной культуры»)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3324" y="2495372"/>
            <a:ext cx="9394676" cy="2762428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err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Филофей</a:t>
            </a:r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Лещинский – образец христианских добродетелей </a:t>
            </a:r>
            <a:endParaRPr lang="ru-RU" sz="3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913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553" y="247828"/>
            <a:ext cx="10850858" cy="9998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Работа с текстом в группах</a:t>
            </a:r>
            <a:r>
              <a:rPr lang="ru-RU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Работа в группах, заполнение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таблицы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7" y="1247686"/>
            <a:ext cx="3434175" cy="5162600"/>
          </a:xfr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97508294"/>
              </p:ext>
            </p:extLst>
          </p:nvPr>
        </p:nvGraphicFramePr>
        <p:xfrm>
          <a:off x="4520724" y="991311"/>
          <a:ext cx="7392112" cy="5221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1112">
                  <a:extLst>
                    <a:ext uri="{9D8B030D-6E8A-4147-A177-3AD203B41FA5}">
                      <a16:colId xmlns:a16="http://schemas.microsoft.com/office/drawing/2014/main" val="2793674416"/>
                    </a:ext>
                  </a:extLst>
                </a:gridCol>
                <a:gridCol w="1861248">
                  <a:extLst>
                    <a:ext uri="{9D8B030D-6E8A-4147-A177-3AD203B41FA5}">
                      <a16:colId xmlns:a16="http://schemas.microsoft.com/office/drawing/2014/main" val="4226668628"/>
                    </a:ext>
                  </a:extLst>
                </a:gridCol>
                <a:gridCol w="1618016">
                  <a:extLst>
                    <a:ext uri="{9D8B030D-6E8A-4147-A177-3AD203B41FA5}">
                      <a16:colId xmlns:a16="http://schemas.microsoft.com/office/drawing/2014/main" val="2722775327"/>
                    </a:ext>
                  </a:extLst>
                </a:gridCol>
                <a:gridCol w="2421736">
                  <a:extLst>
                    <a:ext uri="{9D8B030D-6E8A-4147-A177-3AD203B41FA5}">
                      <a16:colId xmlns:a16="http://schemas.microsoft.com/office/drawing/2014/main" val="2429438569"/>
                    </a:ext>
                  </a:extLst>
                </a:gridCol>
              </a:tblGrid>
              <a:tr h="456879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800" kern="1200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endParaRPr lang="ru-RU" sz="1800" kern="1200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V</a:t>
                      </a:r>
                      <a:endParaRPr lang="ru-RU" sz="1800" dirty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Я это знал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87" marR="54687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800" kern="1200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endParaRPr lang="ru-RU" sz="1800" kern="1200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</a:rPr>
                        <a:t>Это </a:t>
                      </a:r>
                      <a:r>
                        <a:rPr lang="ru-RU" sz="1800" kern="1200" dirty="0">
                          <a:effectLst/>
                        </a:rPr>
                        <a:t>для меня абсолютно новое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87" marR="54687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800" kern="1200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endParaRPr lang="ru-RU" sz="1800" kern="1200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</a:rPr>
                        <a:t>Я </a:t>
                      </a:r>
                      <a:r>
                        <a:rPr lang="ru-RU" sz="1800" kern="1200" dirty="0">
                          <a:effectLst/>
                        </a:rPr>
                        <a:t>хочу знать об этом больше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87" marR="54687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800" kern="1200" dirty="0" smtClean="0">
                        <a:effectLst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800" kern="1200" dirty="0" smtClean="0">
                        <a:effectLst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</a:rPr>
                        <a:t>Христианские </a:t>
                      </a:r>
                      <a:r>
                        <a:rPr lang="ru-RU" sz="1800" kern="1200" dirty="0">
                          <a:effectLst/>
                        </a:rPr>
                        <a:t>добродетели </a:t>
                      </a:r>
                      <a:r>
                        <a:rPr lang="ru-RU" sz="1800" kern="1200" dirty="0" err="1">
                          <a:effectLst/>
                        </a:rPr>
                        <a:t>Филофея</a:t>
                      </a:r>
                      <a:r>
                        <a:rPr lang="ru-RU" sz="1800" kern="1200" dirty="0">
                          <a:effectLst/>
                        </a:rPr>
                        <a:t> Лещинского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87" marR="54687" marT="0" marB="0"/>
                </a:tc>
                <a:extLst>
                  <a:ext uri="{0D108BD9-81ED-4DB2-BD59-A6C34878D82A}">
                    <a16:rowId xmlns:a16="http://schemas.microsoft.com/office/drawing/2014/main" val="1654927119"/>
                  </a:ext>
                </a:extLst>
              </a:tr>
              <a:tr h="65268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87" marR="54687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87" marR="54687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87" marR="54687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87" marR="54687" marT="0" marB="0"/>
                </a:tc>
                <a:extLst>
                  <a:ext uri="{0D108BD9-81ED-4DB2-BD59-A6C34878D82A}">
                    <a16:rowId xmlns:a16="http://schemas.microsoft.com/office/drawing/2014/main" val="468364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76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62370"/>
            <a:ext cx="9905998" cy="28201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Святитель земли Сибирской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646" y="444381"/>
            <a:ext cx="11707738" cy="6546079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В 1700 году для проповеди Евангелия  сибирским инородцам император Петр Первый приказал подыскать умного и благочестивого человека из числа малороссийских монахов. Выбор пал на </a:t>
            </a:r>
            <a:r>
              <a:rPr lang="ru-RU" sz="2000" b="1" dirty="0" err="1">
                <a:solidFill>
                  <a:schemeClr val="bg1"/>
                </a:solidFill>
              </a:rPr>
              <a:t>Филофея</a:t>
            </a:r>
            <a:r>
              <a:rPr lang="ru-RU" sz="2000" b="1" dirty="0">
                <a:solidFill>
                  <a:schemeClr val="bg1"/>
                </a:solidFill>
              </a:rPr>
              <a:t> (Лещинского), который трудился в Киево-Печерской Лавре.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   По приезде в Тобольск митрополит </a:t>
            </a:r>
            <a:r>
              <a:rPr lang="ru-RU" sz="2000" b="1" dirty="0" err="1">
                <a:solidFill>
                  <a:schemeClr val="bg1"/>
                </a:solidFill>
              </a:rPr>
              <a:t>Филофей</a:t>
            </a:r>
            <a:r>
              <a:rPr lang="ru-RU" sz="2000" b="1" dirty="0">
                <a:solidFill>
                  <a:schemeClr val="bg1"/>
                </a:solidFill>
              </a:rPr>
              <a:t> создал славяно-латинскую школу для детей духовного звания.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   Двадцать пять лет святитель </a:t>
            </a:r>
            <a:r>
              <a:rPr lang="ru-RU" sz="2000" b="1" dirty="0" err="1">
                <a:solidFill>
                  <a:schemeClr val="bg1"/>
                </a:solidFill>
              </a:rPr>
              <a:t>Филофей</a:t>
            </a:r>
            <a:r>
              <a:rPr lang="ru-RU" sz="2000" b="1" dirty="0">
                <a:solidFill>
                  <a:schemeClr val="bg1"/>
                </a:solidFill>
              </a:rPr>
              <a:t> без устали ездил по обширной Сибирской епархии, проповедовал православие </a:t>
            </a:r>
            <a:r>
              <a:rPr lang="ru-RU" sz="2000" b="1" dirty="0" err="1">
                <a:solidFill>
                  <a:schemeClr val="bg1"/>
                </a:solidFill>
              </a:rPr>
              <a:t>тунгуским</a:t>
            </a:r>
            <a:r>
              <a:rPr lang="ru-RU" sz="2000" b="1" dirty="0">
                <a:solidFill>
                  <a:schemeClr val="bg1"/>
                </a:solidFill>
              </a:rPr>
              <a:t> и якутским народностям, лично крестил несколько племен, снаряжал духовные миссии на Алтай, в Монголию и даже Северный Китай. Много внимания уделял выпуску книг для распространения христианской культуры на Сибирской земле.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  За время своего </a:t>
            </a:r>
            <a:r>
              <a:rPr lang="ru-RU" sz="2000" b="1" dirty="0" err="1">
                <a:solidFill>
                  <a:schemeClr val="bg1"/>
                </a:solidFill>
              </a:rPr>
              <a:t>архипастырства</a:t>
            </a:r>
            <a:r>
              <a:rPr lang="ru-RU" sz="2000" b="1" dirty="0">
                <a:solidFill>
                  <a:schemeClr val="bg1"/>
                </a:solidFill>
              </a:rPr>
              <a:t> Святитель </a:t>
            </a:r>
            <a:r>
              <a:rPr lang="ru-RU" sz="2000" b="1" dirty="0" err="1">
                <a:solidFill>
                  <a:schemeClr val="bg1"/>
                </a:solidFill>
              </a:rPr>
              <a:t>Филофей</a:t>
            </a:r>
            <a:r>
              <a:rPr lang="ru-RU" sz="2000" b="1" dirty="0">
                <a:solidFill>
                  <a:schemeClr val="bg1"/>
                </a:solidFill>
              </a:rPr>
              <a:t> выстроил 288 церквей, 37 монастырей, крестил более 40 тысяч человек и тем самым </a:t>
            </a:r>
            <a:r>
              <a:rPr lang="ru-RU" b="1" dirty="0">
                <a:solidFill>
                  <a:schemeClr val="bg1"/>
                </a:solidFill>
              </a:rPr>
              <a:t>заложил основу для </a:t>
            </a:r>
            <a:r>
              <a:rPr lang="ru-RU" sz="2000" b="1" dirty="0">
                <a:solidFill>
                  <a:schemeClr val="bg1"/>
                </a:solidFill>
              </a:rPr>
              <a:t>распространения </a:t>
            </a:r>
            <a:r>
              <a:rPr lang="ru-RU" sz="2000" b="1" dirty="0" err="1">
                <a:solidFill>
                  <a:schemeClr val="bg1"/>
                </a:solidFill>
              </a:rPr>
              <a:t>христиантства</a:t>
            </a:r>
            <a:r>
              <a:rPr lang="ru-RU" sz="2000" b="1" dirty="0">
                <a:solidFill>
                  <a:schemeClr val="bg1"/>
                </a:solidFill>
              </a:rPr>
              <a:t> среди язычников.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   Мощи Святителя </a:t>
            </a:r>
            <a:r>
              <a:rPr lang="ru-RU" sz="2000" b="1" dirty="0" err="1">
                <a:solidFill>
                  <a:schemeClr val="bg1"/>
                </a:solidFill>
              </a:rPr>
              <a:t>Филофея</a:t>
            </a:r>
            <a:r>
              <a:rPr lang="ru-RU" sz="2000" b="1" dirty="0">
                <a:solidFill>
                  <a:schemeClr val="bg1"/>
                </a:solidFill>
              </a:rPr>
              <a:t> Лещинского покоятся в Свято-Троицком монастыре города Тюмени</a:t>
            </a:r>
          </a:p>
        </p:txBody>
      </p:sp>
    </p:spTree>
    <p:extLst>
      <p:ext uri="{BB962C8B-B14F-4D97-AF65-F5344CB8AC3E}">
        <p14:creationId xmlns:p14="http://schemas.microsoft.com/office/powerpoint/2010/main" val="351159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22192"/>
            <a:ext cx="9905998" cy="58111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Святитель земли Сибирской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924" y="803307"/>
            <a:ext cx="10861704" cy="575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8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39282"/>
            <a:ext cx="9905998" cy="10425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Беседа </a:t>
            </a:r>
            <a:r>
              <a:rPr lang="ru-RU" b="1" dirty="0">
                <a:solidFill>
                  <a:srgbClr val="FF0000"/>
                </a:solidFill>
              </a:rPr>
              <a:t>по тексту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7650" y="1281869"/>
            <a:ext cx="5712150" cy="450933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1). Ребята, что вы знали?</a:t>
            </a:r>
          </a:p>
          <a:p>
            <a:r>
              <a:rPr lang="ru-RU" dirty="0"/>
              <a:t>2). Что для вас оказалось абсолютно новым?</a:t>
            </a:r>
          </a:p>
          <a:p>
            <a:r>
              <a:rPr lang="ru-RU" dirty="0"/>
              <a:t>3). О чем вы хотели узнать больше?</a:t>
            </a:r>
          </a:p>
          <a:p>
            <a:r>
              <a:rPr lang="ru-RU" dirty="0"/>
              <a:t>4). Перечислите христианские добродетели Святителя</a:t>
            </a:r>
          </a:p>
          <a:p>
            <a:r>
              <a:rPr lang="ru-RU" dirty="0"/>
              <a:t>5). За что мы должны быть благодарны Святителю </a:t>
            </a:r>
            <a:r>
              <a:rPr lang="ru-RU" dirty="0" err="1"/>
              <a:t>Филофею</a:t>
            </a:r>
            <a:r>
              <a:rPr lang="ru-RU" dirty="0"/>
              <a:t>?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606" y="1076769"/>
            <a:ext cx="4238714" cy="5546221"/>
          </a:xfrm>
        </p:spPr>
      </p:pic>
    </p:spTree>
    <p:extLst>
      <p:ext uri="{BB962C8B-B14F-4D97-AF65-F5344CB8AC3E}">
        <p14:creationId xmlns:p14="http://schemas.microsoft.com/office/powerpoint/2010/main" val="2597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579" y="624110"/>
            <a:ext cx="11032621" cy="58939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Духовная музыка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8" y="1991171"/>
            <a:ext cx="4572001" cy="299957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907" y="3042304"/>
            <a:ext cx="4289988" cy="32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7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5990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Духовная музыка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9" y="1984569"/>
            <a:ext cx="4722282" cy="35417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258" y="2726107"/>
            <a:ext cx="4223911" cy="352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1717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Духовная музыка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027297"/>
            <a:ext cx="4722282" cy="35417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273" y="2709018"/>
            <a:ext cx="4298534" cy="358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0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579" y="282011"/>
            <a:ext cx="10650033" cy="78621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ТРОПАРЬ </a:t>
            </a:r>
            <a:r>
              <a:rPr lang="ru-RU" b="1" dirty="0" err="1" smtClean="0">
                <a:solidFill>
                  <a:srgbClr val="FF0000"/>
                </a:solidFill>
              </a:rPr>
              <a:t>свт.Филофею</a:t>
            </a:r>
            <a:r>
              <a:rPr lang="ru-RU" b="1" dirty="0" smtClean="0">
                <a:solidFill>
                  <a:srgbClr val="FF0000"/>
                </a:solidFill>
              </a:rPr>
              <a:t>, глас 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019" y="974221"/>
            <a:ext cx="11425727" cy="5571858"/>
          </a:xfrm>
        </p:spPr>
        <p:txBody>
          <a:bodyPr>
            <a:noAutofit/>
          </a:bodyPr>
          <a:lstStyle/>
          <a:p>
            <a:r>
              <a:rPr lang="ru-RU" sz="4800" b="1" dirty="0" err="1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Начальниче</a:t>
            </a:r>
            <a:r>
              <a:rPr lang="ru-RU" sz="4800" b="1" dirty="0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 духовного просвещения/ народов Сибири крестителю, церквей православных устроителю/ Царствие Божие в душах верных насаждал </a:t>
            </a:r>
            <a:r>
              <a:rPr lang="ru-RU" sz="4800" b="1" dirty="0" err="1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еси</a:t>
            </a:r>
            <a:r>
              <a:rPr lang="ru-RU" sz="4800" b="1" dirty="0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 и блаженство небесное </a:t>
            </a:r>
            <a:r>
              <a:rPr lang="ru-RU" sz="4800" b="1" dirty="0" err="1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восприял</a:t>
            </a:r>
            <a:r>
              <a:rPr lang="ru-RU" sz="4800" b="1" dirty="0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еси</a:t>
            </a:r>
            <a:r>
              <a:rPr lang="ru-RU" sz="4800" b="1" dirty="0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/ похвала Сибири, святителю </a:t>
            </a:r>
            <a:r>
              <a:rPr lang="ru-RU" sz="4800" b="1" dirty="0" err="1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Филофее</a:t>
            </a:r>
            <a:r>
              <a:rPr lang="ru-RU" sz="4800" b="1" dirty="0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/ моли Христа  Бога </a:t>
            </a:r>
            <a:r>
              <a:rPr lang="ru-RU" sz="4800" b="1" dirty="0" err="1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спастися</a:t>
            </a:r>
            <a:r>
              <a:rPr lang="ru-RU" sz="4800" b="1" dirty="0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 душам нашим.</a:t>
            </a:r>
            <a:endParaRPr lang="ru-RU" sz="4800" b="1" dirty="0">
              <a:solidFill>
                <a:schemeClr val="bg1"/>
              </a:solidFill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675" y="444382"/>
            <a:ext cx="10538937" cy="4187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Кондак </a:t>
            </a:r>
            <a:r>
              <a:rPr lang="ru-RU" b="1" dirty="0" err="1" smtClean="0">
                <a:solidFill>
                  <a:srgbClr val="FF0000"/>
                </a:solidFill>
              </a:rPr>
              <a:t>свт.Филофею</a:t>
            </a:r>
            <a:r>
              <a:rPr lang="ru-RU" b="1" dirty="0" smtClean="0">
                <a:solidFill>
                  <a:srgbClr val="FF0000"/>
                </a:solidFill>
              </a:rPr>
              <a:t>, глас 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5675" y="940037"/>
            <a:ext cx="10538937" cy="550349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Ко Господу Иисусу любовь от юности стяжал </a:t>
            </a:r>
            <a:r>
              <a:rPr lang="ru-RU" sz="4000" dirty="0" err="1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еси</a:t>
            </a:r>
            <a:r>
              <a:rPr lang="ru-RU" sz="40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/ благодать Святого Духа в пастве твоей утверждая/ апостольским трудом </a:t>
            </a:r>
            <a:r>
              <a:rPr lang="ru-RU" sz="4000" dirty="0" err="1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наследниче</a:t>
            </a:r>
            <a:r>
              <a:rPr lang="ru-RU" sz="40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/ </a:t>
            </a:r>
            <a:r>
              <a:rPr lang="ru-RU" sz="4000" dirty="0" err="1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многия</a:t>
            </a:r>
            <a:r>
              <a:rPr lang="ru-RU" sz="40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 души Отцу Небесному усыновил </a:t>
            </a:r>
            <a:r>
              <a:rPr lang="ru-RU" sz="4000" dirty="0" err="1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еси</a:t>
            </a:r>
            <a:r>
              <a:rPr lang="ru-RU" sz="40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/ и подвиг сугубый совершил </a:t>
            </a:r>
            <a:r>
              <a:rPr lang="ru-RU" sz="4000" dirty="0" err="1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еси</a:t>
            </a:r>
            <a:r>
              <a:rPr lang="ru-RU" sz="40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,/ </a:t>
            </a:r>
            <a:r>
              <a:rPr lang="ru-RU" sz="4000" dirty="0" err="1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преподобне</a:t>
            </a:r>
            <a:r>
              <a:rPr lang="ru-RU" sz="40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 отче </a:t>
            </a:r>
            <a:r>
              <a:rPr lang="ru-RU" sz="4000" dirty="0" err="1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Филофее</a:t>
            </a:r>
            <a:r>
              <a:rPr lang="ru-RU" sz="40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/ </a:t>
            </a:r>
            <a:r>
              <a:rPr lang="ru-RU" sz="4000" dirty="0" err="1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молитвенниче</a:t>
            </a:r>
            <a:r>
              <a:rPr lang="ru-RU" sz="40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 о душах наших</a:t>
            </a:r>
            <a:r>
              <a:rPr lang="ru-RU" sz="3600" dirty="0" smtClean="0">
                <a:latin typeface="Bahnschrift SemiBold" panose="020B0502040204020203" pitchFamily="34" charset="0"/>
              </a:rPr>
              <a:t>.</a:t>
            </a:r>
            <a:endParaRPr lang="ru-RU" sz="36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6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624110"/>
            <a:ext cx="10590212" cy="572301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ВЕЛИЧАНИЕ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1" y="1316052"/>
            <a:ext cx="10590211" cy="459517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Bahnschrift SemiBold Condensed" panose="020B0502040204020203" pitchFamily="34" charset="0"/>
              </a:rPr>
              <a:t>Величаем </a:t>
            </a:r>
            <a:r>
              <a:rPr lang="ru-RU" sz="6000" dirty="0" err="1" smtClean="0">
                <a:latin typeface="Bahnschrift SemiBold Condensed" panose="020B0502040204020203" pitchFamily="34" charset="0"/>
              </a:rPr>
              <a:t>тя</a:t>
            </a:r>
            <a:r>
              <a:rPr lang="ru-RU" sz="6000" dirty="0" smtClean="0">
                <a:latin typeface="Bahnschrift SemiBold Condensed" panose="020B0502040204020203" pitchFamily="34" charset="0"/>
              </a:rPr>
              <a:t>,/ святителю отче </a:t>
            </a:r>
            <a:r>
              <a:rPr lang="ru-RU" sz="6000" dirty="0" err="1" smtClean="0">
                <a:latin typeface="Bahnschrift SemiBold Condensed" panose="020B0502040204020203" pitchFamily="34" charset="0"/>
              </a:rPr>
              <a:t>Филофее</a:t>
            </a:r>
            <a:r>
              <a:rPr lang="ru-RU" sz="6000" dirty="0" smtClean="0">
                <a:latin typeface="Bahnschrift SemiBold Condensed" panose="020B0502040204020203" pitchFamily="34" charset="0"/>
              </a:rPr>
              <a:t>,/ и чтим святую память твою,/ Ты </a:t>
            </a:r>
            <a:r>
              <a:rPr lang="ru-RU" sz="6000" dirty="0" err="1" smtClean="0">
                <a:latin typeface="Bahnschrift SemiBold Condensed" panose="020B0502040204020203" pitchFamily="34" charset="0"/>
              </a:rPr>
              <a:t>бо</a:t>
            </a:r>
            <a:r>
              <a:rPr lang="ru-RU" sz="6000" dirty="0" smtClean="0">
                <a:latin typeface="Bahnschrift SemiBold Condensed" panose="020B0502040204020203" pitchFamily="34" charset="0"/>
              </a:rPr>
              <a:t> </a:t>
            </a:r>
            <a:r>
              <a:rPr lang="ru-RU" sz="6000" dirty="0" err="1" smtClean="0">
                <a:latin typeface="Bahnschrift SemiBold Condensed" panose="020B0502040204020203" pitchFamily="34" charset="0"/>
              </a:rPr>
              <a:t>молиши</a:t>
            </a:r>
            <a:r>
              <a:rPr lang="ru-RU" sz="6000" dirty="0" smtClean="0">
                <a:latin typeface="Bahnschrift SemiBold Condensed" panose="020B0502040204020203" pitchFamily="34" charset="0"/>
              </a:rPr>
              <a:t> о нас/ Христа Бога нашего</a:t>
            </a:r>
            <a:endParaRPr lang="ru-RU" sz="60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2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27290"/>
            <a:ext cx="9905998" cy="103404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Интегрированный урок по ОРКСЭ 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(модуль «Основы православной культуры»)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555335"/>
            <a:ext cx="9905999" cy="4235866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0"/>
              </a:spcAft>
            </a:pP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урока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расширить теоретические знания о христианских добродетелях;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подвести учащихся к осознанию важности добродетели как характеристики личности, по которой его оценивают другие люди.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способствовать развитию у учащихся мотивации к совершению добрых и гуманных поступков;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воспитание в детях христианских добродетелей;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развитие учебных умений работы с информацией в процессе чтения: умение ориентироваться в источниках информации, адекватно понимать прочитанное, делать выводы и обобщения;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развитие кругозора учащихся, обогащение словарного запаса.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179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0608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Синквейн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286" y="1427148"/>
            <a:ext cx="10714125" cy="521293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Подводя итог урока, я попрошу вас, ребята, написать СИНКВЕЙН</a:t>
            </a:r>
          </a:p>
          <a:p>
            <a:r>
              <a:rPr lang="ru-RU" dirty="0"/>
              <a:t>(</a:t>
            </a:r>
            <a:r>
              <a:rPr lang="ru-RU" dirty="0" err="1"/>
              <a:t>синквейн</a:t>
            </a:r>
            <a:r>
              <a:rPr lang="ru-RU" dirty="0"/>
              <a:t>- это стихотворение из 5 строк, которое строится по правилам:</a:t>
            </a:r>
          </a:p>
          <a:p>
            <a:r>
              <a:rPr lang="ru-RU" dirty="0">
                <a:solidFill>
                  <a:srgbClr val="FF0000"/>
                </a:solidFill>
              </a:rPr>
              <a:t>1 строка</a:t>
            </a:r>
            <a:r>
              <a:rPr lang="ru-RU" dirty="0"/>
              <a:t>-одно слово-обычно </a:t>
            </a:r>
            <a:r>
              <a:rPr lang="ru-RU" dirty="0">
                <a:solidFill>
                  <a:srgbClr val="FF0000"/>
                </a:solidFill>
              </a:rPr>
              <a:t>существительное</a:t>
            </a:r>
            <a:r>
              <a:rPr lang="ru-RU" dirty="0"/>
              <a:t>;</a:t>
            </a:r>
          </a:p>
          <a:p>
            <a:r>
              <a:rPr lang="ru-RU" dirty="0">
                <a:solidFill>
                  <a:srgbClr val="FF0000"/>
                </a:solidFill>
              </a:rPr>
              <a:t>2 </a:t>
            </a:r>
            <a:r>
              <a:rPr lang="ru-RU" dirty="0" smtClean="0">
                <a:solidFill>
                  <a:srgbClr val="FF0000"/>
                </a:solidFill>
              </a:rPr>
              <a:t>строка </a:t>
            </a:r>
            <a:r>
              <a:rPr lang="ru-RU" dirty="0" smtClean="0"/>
              <a:t>-</a:t>
            </a:r>
            <a:r>
              <a:rPr lang="ru-RU" dirty="0"/>
              <a:t>два слова – обычно </a:t>
            </a:r>
            <a:r>
              <a:rPr lang="ru-RU" dirty="0">
                <a:solidFill>
                  <a:srgbClr val="FF0000"/>
                </a:solidFill>
              </a:rPr>
              <a:t>прилагательные</a:t>
            </a:r>
            <a:r>
              <a:rPr lang="ru-RU" dirty="0"/>
              <a:t> (Описание темы)</a:t>
            </a:r>
          </a:p>
          <a:p>
            <a:r>
              <a:rPr lang="ru-RU" dirty="0">
                <a:solidFill>
                  <a:srgbClr val="FF0000"/>
                </a:solidFill>
              </a:rPr>
              <a:t>3 </a:t>
            </a:r>
            <a:r>
              <a:rPr lang="ru-RU" dirty="0" smtClean="0">
                <a:solidFill>
                  <a:srgbClr val="FF0000"/>
                </a:solidFill>
              </a:rPr>
              <a:t>строка </a:t>
            </a:r>
            <a:r>
              <a:rPr lang="ru-RU" dirty="0" smtClean="0"/>
              <a:t>- </a:t>
            </a:r>
            <a:r>
              <a:rPr lang="ru-RU" dirty="0"/>
              <a:t>три </a:t>
            </a:r>
            <a:r>
              <a:rPr lang="ru-RU" dirty="0" smtClean="0"/>
              <a:t>слова- </a:t>
            </a:r>
            <a:r>
              <a:rPr lang="ru-RU" dirty="0" smtClean="0">
                <a:solidFill>
                  <a:srgbClr val="FF0000"/>
                </a:solidFill>
              </a:rPr>
              <a:t>глаголы</a:t>
            </a:r>
            <a:r>
              <a:rPr lang="ru-RU" dirty="0" smtClean="0"/>
              <a:t> </a:t>
            </a:r>
            <a:r>
              <a:rPr lang="ru-RU" dirty="0"/>
              <a:t>(Действия, относящиеся к теме)</a:t>
            </a:r>
          </a:p>
          <a:p>
            <a:r>
              <a:rPr lang="ru-RU" dirty="0">
                <a:solidFill>
                  <a:srgbClr val="FF0000"/>
                </a:solidFill>
              </a:rPr>
              <a:t>4 </a:t>
            </a:r>
            <a:r>
              <a:rPr lang="ru-RU" dirty="0" smtClean="0">
                <a:solidFill>
                  <a:srgbClr val="FF0000"/>
                </a:solidFill>
              </a:rPr>
              <a:t>строка </a:t>
            </a:r>
            <a:r>
              <a:rPr lang="ru-RU" dirty="0" smtClean="0"/>
              <a:t>-</a:t>
            </a:r>
            <a:r>
              <a:rPr lang="ru-RU" dirty="0"/>
              <a:t>четыре слова – </a:t>
            </a:r>
            <a:r>
              <a:rPr lang="ru-RU" dirty="0">
                <a:solidFill>
                  <a:srgbClr val="FF0000"/>
                </a:solidFill>
              </a:rPr>
              <a:t>предложение</a:t>
            </a:r>
            <a:r>
              <a:rPr lang="ru-RU" dirty="0"/>
              <a:t> (Фраза, которая показывает отношение автора к теме)</a:t>
            </a:r>
          </a:p>
          <a:p>
            <a:r>
              <a:rPr lang="ru-RU" dirty="0">
                <a:solidFill>
                  <a:srgbClr val="FF0000"/>
                </a:solidFill>
              </a:rPr>
              <a:t>5 </a:t>
            </a:r>
            <a:r>
              <a:rPr lang="ru-RU" dirty="0" smtClean="0">
                <a:solidFill>
                  <a:srgbClr val="FF0000"/>
                </a:solidFill>
              </a:rPr>
              <a:t>строка </a:t>
            </a:r>
            <a:r>
              <a:rPr lang="ru-RU" dirty="0" smtClean="0"/>
              <a:t>- </a:t>
            </a:r>
            <a:r>
              <a:rPr lang="ru-RU" dirty="0" smtClean="0">
                <a:solidFill>
                  <a:srgbClr val="FF0000"/>
                </a:solidFill>
              </a:rPr>
              <a:t>одно </a:t>
            </a:r>
            <a:r>
              <a:rPr lang="ru-RU" dirty="0">
                <a:solidFill>
                  <a:srgbClr val="FF0000"/>
                </a:solidFill>
              </a:rPr>
              <a:t>слово (</a:t>
            </a:r>
            <a:r>
              <a:rPr lang="ru-RU" dirty="0"/>
              <a:t>Ассоциация, которая повторяет суть темы, обычно существительное)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0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308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Филофей</a:t>
            </a: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Лещинский – образец христианских добродетелей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649338"/>
            <a:ext cx="9905999" cy="4640367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1) </a:t>
            </a:r>
            <a:r>
              <a:rPr lang="ru-RU" sz="2800" dirty="0" err="1">
                <a:latin typeface="Arial Black" panose="020B0A04020102020204" pitchFamily="34" charset="0"/>
              </a:rPr>
              <a:t>Филофей</a:t>
            </a:r>
            <a:endParaRPr lang="ru-RU" sz="2800" dirty="0">
              <a:latin typeface="Arial Black" panose="020B0A04020102020204" pitchFamily="34" charset="0"/>
            </a:endParaRPr>
          </a:p>
          <a:p>
            <a:r>
              <a:rPr lang="ru-RU" sz="2800" dirty="0">
                <a:latin typeface="Arial Black" panose="020B0A04020102020204" pitchFamily="34" charset="0"/>
              </a:rPr>
              <a:t>2) Скромный, кроткий, трудолюбивый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3) Открывал, крестил, служил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4) а).Его труд останется в памяти потомков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б).Будем учиться у него христианским добродетелям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5) Святитель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4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05100"/>
            <a:ext cx="9905998" cy="1324598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Интегрированный урок по ОРКСЭ 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(модуль «Основы православной культуры»)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286" y="1375873"/>
            <a:ext cx="11494093" cy="5255663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УУД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Личностные: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воспитание доброжелательности и эмоционально нравственной отзывчивости, сопереживания, уважения к интересам и убеждениям других людей, что является первым шагом к добродетельному поведению;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учить самостоятельности и личной ответственности за свои поступки на основе представлений о нравственных нормах.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Коммуникативные: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готовность слушать собеседника, вести диалог, признавать возможность существования различных точек зрения и право каждого иметь свою собственную;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сотрудничать с учителем и сверстниками, проявлять творческую инициативу, самостоятельность в групповой работе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65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367470"/>
            <a:ext cx="9905998" cy="991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Интегрированный урок по ОРКСЭ 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(модуль «Основы православной культуры»)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016" y="1427148"/>
            <a:ext cx="10671396" cy="5136022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0"/>
              </a:spcAft>
            </a:pPr>
            <a:r>
              <a:rPr lang="ru-RU" sz="4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8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редметные:</a:t>
            </a: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8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знакомство со словами, составляющими слово «добродетель», понимание их значения в выстраивании конструктивных отношений в обществе;</a:t>
            </a:r>
            <a:endParaRPr lang="ru-RU" sz="8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осознание ценности добродетели в человеческой жизни;</a:t>
            </a:r>
            <a:endParaRPr lang="ru-RU" sz="8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8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Регулятивные:</a:t>
            </a:r>
            <a:endParaRPr lang="ru-RU" sz="8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8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принимать и сохранять учебную задачу, планировать ее реализацию и способы выполнения;</a:t>
            </a:r>
            <a:r>
              <a:rPr lang="ru-RU" sz="80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80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знакомство с музыкой православной церкви как части художественной культуры;</a:t>
            </a:r>
            <a:endParaRPr lang="ru-RU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80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слухового, зрительного восприятия, памяти, внимания;</a:t>
            </a:r>
            <a:endParaRPr lang="ru-RU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80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мыслительных навыков обучающихся, необходимых не только в учебе, но и в обычной жизни</a:t>
            </a:r>
            <a:endParaRPr lang="ru-RU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6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6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sz="4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-ИКТ;</a:t>
            </a:r>
          </a:p>
          <a:p>
            <a:pPr marL="457200">
              <a:spcAft>
                <a:spcPts val="0"/>
              </a:spcAft>
            </a:pPr>
            <a:r>
              <a:rPr lang="ru-RU" sz="4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интерактивная доска;</a:t>
            </a:r>
          </a:p>
          <a:p>
            <a:pPr marL="457200">
              <a:spcAft>
                <a:spcPts val="0"/>
              </a:spcAft>
            </a:pPr>
            <a:r>
              <a:rPr lang="ru-RU" sz="4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раздаточный материал</a:t>
            </a:r>
          </a:p>
          <a:p>
            <a:pPr marL="457200">
              <a:spcAft>
                <a:spcPts val="0"/>
              </a:spcAft>
            </a:pPr>
            <a:r>
              <a:rPr lang="ru-RU" sz="4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041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8643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Вопрос - ответ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409251"/>
              </p:ext>
            </p:extLst>
          </p:nvPr>
        </p:nvGraphicFramePr>
        <p:xfrm>
          <a:off x="957129" y="1204958"/>
          <a:ext cx="10254953" cy="5101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54953">
                  <a:extLst>
                    <a:ext uri="{9D8B030D-6E8A-4147-A177-3AD203B41FA5}">
                      <a16:colId xmlns:a16="http://schemas.microsoft.com/office/drawing/2014/main" val="1041025777"/>
                    </a:ext>
                  </a:extLst>
                </a:gridCol>
              </a:tblGrid>
              <a:tr h="72761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</a:rPr>
                        <a:t>1.В  переводе с греческого языка это слово обозначает «Добрая весть»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3270497"/>
                  </a:ext>
                </a:extLst>
              </a:tr>
              <a:tr h="72761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</a:rPr>
                        <a:t>2. Как называют учеников Иисуса Христа?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0221427"/>
                  </a:ext>
                </a:extLst>
              </a:tr>
              <a:tr h="72761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</a:rPr>
                        <a:t>3.Обращение к Богу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7844554"/>
                  </a:ext>
                </a:extLst>
              </a:tr>
              <a:tr h="72761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</a:rPr>
                        <a:t>4. Какое качество человека побеждает злобу, вражду, ненависть?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5857021"/>
                  </a:ext>
                </a:extLst>
              </a:tr>
              <a:tr h="72761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</a:rPr>
                        <a:t>5. А кто для вас  есть Любовь?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0346623"/>
                  </a:ext>
                </a:extLst>
              </a:tr>
              <a:tr h="72761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</a:rPr>
                        <a:t>6. А как иначе вы назвали бы эти слова?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6675061"/>
                  </a:ext>
                </a:extLst>
              </a:tr>
              <a:tr h="72761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</a:rPr>
                        <a:t>7. А как вы понимаете слово «добродетель»?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5688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104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28188"/>
            <a:ext cx="9905998" cy="3418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Христианские добродетели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422225"/>
              </p:ext>
            </p:extLst>
          </p:nvPr>
        </p:nvGraphicFramePr>
        <p:xfrm>
          <a:off x="196553" y="564022"/>
          <a:ext cx="11690647" cy="5734856"/>
        </p:xfrm>
        <a:graphic>
          <a:graphicData uri="http://schemas.openxmlformats.org/drawingml/2006/table">
            <a:tbl>
              <a:tblPr firstRow="1" firstCol="1" bandRow="1"/>
              <a:tblGrid>
                <a:gridCol w="11690647">
                  <a:extLst>
                    <a:ext uri="{9D8B030D-6E8A-4147-A177-3AD203B41FA5}">
                      <a16:colId xmlns:a16="http://schemas.microsoft.com/office/drawing/2014/main" val="3290771070"/>
                    </a:ext>
                  </a:extLst>
                </a:gridCol>
              </a:tblGrid>
              <a:tr h="35509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Любовь к труду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8" marR="6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769000"/>
                  </a:ext>
                </a:extLst>
              </a:tr>
              <a:tr h="35509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Признание в грехах, раскаяние в них, намерение исправиться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8" marR="6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574022"/>
                  </a:ext>
                </a:extLst>
              </a:tr>
              <a:tr h="35509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Отсутствие высокомерия, стремление не показывать свои достоинства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8" marR="6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503603"/>
                  </a:ext>
                </a:extLst>
              </a:tr>
              <a:tr h="35509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Отсутствие скупости, желание поделиться с людьми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8" marR="6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480279"/>
                  </a:ext>
                </a:extLst>
              </a:tr>
              <a:tr h="35509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Тихое, спокойное расположение духа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8" marR="6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742823"/>
                  </a:ext>
                </a:extLst>
              </a:tr>
              <a:tr h="35509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Правдивость, добросовестность, прямодушие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8" marR="6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392928"/>
                  </a:ext>
                </a:extLst>
              </a:tr>
              <a:tr h="228064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Сострадательное, доброжелательное, заботливое отношение к другому человеку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8" marR="6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585963"/>
                  </a:ext>
                </a:extLst>
              </a:tr>
              <a:tr h="35509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Отсутствие гордости, подчинение во всем воле Божией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8" marR="6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007207"/>
                  </a:ext>
                </a:extLst>
              </a:tr>
              <a:tr h="26585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Еще раз назовите христианские добродетели, которые мы достали из корзинки. Что несут эти слова?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8" marR="6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773120"/>
                  </a:ext>
                </a:extLst>
              </a:tr>
              <a:tr h="35509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Чему учат нас христианские добродетели?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8" marR="6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680907"/>
                  </a:ext>
                </a:extLst>
              </a:tr>
              <a:tr h="35509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 А какие христианские добродетели вы воспитываете в себе?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8" marR="6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039577"/>
                  </a:ext>
                </a:extLst>
              </a:tr>
              <a:tr h="26823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 А у кого мы учимся христианским добродетелям?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8" marR="6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561478"/>
                  </a:ext>
                </a:extLst>
              </a:tr>
              <a:tr h="290557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 А какие Святые являют вам свой пример христианских добродетелей? Назовите</a:t>
                      </a: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8" marR="6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329209"/>
                  </a:ext>
                </a:extLst>
              </a:tr>
              <a:tr h="205099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 Не будем далеко ходить за примерами…А знаете ли вы таких Святых в нашем городе?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8" marR="6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572809"/>
                  </a:ext>
                </a:extLst>
              </a:tr>
              <a:tr h="710192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 Верно! </a:t>
                      </a:r>
                      <a:r>
                        <a:rPr lang="ru-RU" sz="2000" kern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Филофей</a:t>
                      </a: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Лещинский.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Значит, и тему урока можем сформулировать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8" marR="6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370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02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94985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Христианские добродетели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865843"/>
              </p:ext>
            </p:extLst>
          </p:nvPr>
        </p:nvGraphicFramePr>
        <p:xfrm>
          <a:off x="897308" y="1136594"/>
          <a:ext cx="7853586" cy="5383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53586">
                  <a:extLst>
                    <a:ext uri="{9D8B030D-6E8A-4147-A177-3AD203B41FA5}">
                      <a16:colId xmlns:a16="http://schemas.microsoft.com/office/drawing/2014/main" val="280745400"/>
                    </a:ext>
                  </a:extLst>
                </a:gridCol>
              </a:tblGrid>
              <a:tr h="120894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2400" kern="1200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effectLst/>
                        </a:rPr>
                        <a:t>ПРОЩЕНИЕ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effectLst/>
                        </a:rPr>
                        <a:t>ТРУДОЛЮБИЕ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0385255"/>
                  </a:ext>
                </a:extLst>
              </a:tr>
              <a:tr h="805962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effectLst/>
                        </a:rPr>
                        <a:t>ТЕРПЕНИЕ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effectLst/>
                        </a:rPr>
                        <a:t>ПОКАЯНИЕ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5494810"/>
                  </a:ext>
                </a:extLst>
              </a:tr>
              <a:tr h="51259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</a:rPr>
                        <a:t>СКРОМНОСТЬ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231957"/>
                  </a:ext>
                </a:extLst>
              </a:tr>
              <a:tr h="51259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</a:rPr>
                        <a:t>ЩЕДРОСТЬ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5142793"/>
                  </a:ext>
                </a:extLst>
              </a:tr>
              <a:tr h="51259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</a:rPr>
                        <a:t>КРОТОСТЬ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7635338"/>
                  </a:ext>
                </a:extLst>
              </a:tr>
              <a:tr h="51259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</a:rPr>
                        <a:t>ЧЕСТНОСТЬ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8974216"/>
                  </a:ext>
                </a:extLst>
              </a:tr>
              <a:tr h="805962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effectLst/>
                        </a:rPr>
                        <a:t>МИЛОСЕРДИЕ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ЗАБОТА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6844990"/>
                  </a:ext>
                </a:extLst>
              </a:tr>
              <a:tr h="51259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</a:rPr>
                        <a:t>СМИРЕНИЕ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3715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16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564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Филофей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Лещинский – образец христианских добродетелей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82056" y="1888621"/>
            <a:ext cx="5065356" cy="4452358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Величаем </a:t>
            </a:r>
            <a:r>
              <a:rPr lang="ru-RU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тя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, святителю отче </a:t>
            </a:r>
            <a:r>
              <a:rPr lang="ru-RU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Филофее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,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 и чтим святую память твою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1888621"/>
            <a:ext cx="5512866" cy="445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algn="ctr"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Работа с текстом в группах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Работа в группах, заполнение таблицы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786071"/>
            <a:ext cx="9905999" cy="4005130"/>
          </a:xfrm>
        </p:spPr>
        <p:txBody>
          <a:bodyPr/>
          <a:lstStyle/>
          <a:p>
            <a:r>
              <a:rPr lang="ru-RU" sz="2800" dirty="0"/>
              <a:t>Ребята, познакомимся с текстом о Святителе </a:t>
            </a:r>
            <a:r>
              <a:rPr lang="ru-RU" sz="2800" dirty="0" err="1"/>
              <a:t>Филофее</a:t>
            </a:r>
            <a:r>
              <a:rPr lang="ru-RU" sz="2800" dirty="0"/>
              <a:t>. Ваша задача: прочитать и промаркировать текст, </a:t>
            </a:r>
            <a:r>
              <a:rPr lang="ru-RU" sz="2800" dirty="0" smtClean="0"/>
              <a:t>отметить </a:t>
            </a:r>
            <a:r>
              <a:rPr lang="ru-RU" sz="2800" dirty="0"/>
              <a:t>в тексте, что вы знали, что для вас абсолютно </a:t>
            </a:r>
            <a:r>
              <a:rPr lang="ru-RU" sz="2800" dirty="0" smtClean="0"/>
              <a:t>новое,  </a:t>
            </a:r>
            <a:r>
              <a:rPr lang="ru-RU" sz="2800" dirty="0"/>
              <a:t>что вы хотите </a:t>
            </a:r>
            <a:r>
              <a:rPr lang="ru-RU" sz="2800" dirty="0" smtClean="0"/>
              <a:t>побольше узнать о Святителе. </a:t>
            </a:r>
          </a:p>
          <a:p>
            <a:r>
              <a:rPr lang="ru-RU" sz="2800" dirty="0" smtClean="0"/>
              <a:t>Отметьте </a:t>
            </a:r>
            <a:r>
              <a:rPr lang="ru-RU" sz="2800" dirty="0"/>
              <a:t>христианские добродетели </a:t>
            </a:r>
            <a:r>
              <a:rPr lang="ru-RU" sz="2800" dirty="0" smtClean="0"/>
              <a:t>Святителя </a:t>
            </a:r>
            <a:r>
              <a:rPr lang="ru-RU" sz="2800" dirty="0" err="1" smtClean="0"/>
              <a:t>Филофея</a:t>
            </a:r>
            <a:r>
              <a:rPr lang="ru-RU" sz="2800" dirty="0" smtClean="0"/>
              <a:t> </a:t>
            </a:r>
            <a:r>
              <a:rPr lang="ru-RU" sz="2800" dirty="0"/>
              <a:t>Лещинского.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1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73</TotalTime>
  <Words>907</Words>
  <Application>Microsoft Office PowerPoint</Application>
  <PresentationFormat>Широкоэкранный</PresentationFormat>
  <Paragraphs>135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Arial Black</vt:lpstr>
      <vt:lpstr>Bahnschrift SemiBold</vt:lpstr>
      <vt:lpstr>Bahnschrift SemiBold Condensed</vt:lpstr>
      <vt:lpstr>Bahnschrift SemiLight Condensed</vt:lpstr>
      <vt:lpstr>Calibri</vt:lpstr>
      <vt:lpstr>Times New Roman</vt:lpstr>
      <vt:lpstr>Trebuchet MS</vt:lpstr>
      <vt:lpstr>Tw Cen MT</vt:lpstr>
      <vt:lpstr>Контур</vt:lpstr>
      <vt:lpstr>Интегрированный урок по ОРКСЭ   (модуль «Основы православной культуры»)</vt:lpstr>
      <vt:lpstr>Интегрированный урок по ОРКСЭ   (модуль «Основы православной культуры»)</vt:lpstr>
      <vt:lpstr>Интегрированный урок по ОРКСЭ   (модуль «Основы православной культуры»)</vt:lpstr>
      <vt:lpstr>Интегрированный урок по ОРКСЭ   (модуль «Основы православной культуры»)</vt:lpstr>
      <vt:lpstr>Вопрос - ответ</vt:lpstr>
      <vt:lpstr>Христианские добродетели</vt:lpstr>
      <vt:lpstr>Христианские добродетели</vt:lpstr>
      <vt:lpstr>Филофей Лещинский – образец христианских добродетелей</vt:lpstr>
      <vt:lpstr>III. Работа с текстом в группах 1. Работа в группах, заполнение таблицы </vt:lpstr>
      <vt:lpstr>III. Работа с текстом в группах 1. Работа в группах, заполнение таблицы </vt:lpstr>
      <vt:lpstr>Святитель земли Сибирской</vt:lpstr>
      <vt:lpstr>Святитель земли Сибирской</vt:lpstr>
      <vt:lpstr>Беседа по тексту </vt:lpstr>
      <vt:lpstr>Духовная музыка</vt:lpstr>
      <vt:lpstr>Духовная музыка</vt:lpstr>
      <vt:lpstr>Духовная музыка</vt:lpstr>
      <vt:lpstr>ТРОПАРЬ свт.Филофею, глас 3</vt:lpstr>
      <vt:lpstr>Кондак свт.Филофею, глас 3</vt:lpstr>
      <vt:lpstr>ВЕЛИЧАНИЕ</vt:lpstr>
      <vt:lpstr>Синквейн </vt:lpstr>
      <vt:lpstr>Филофей Лещинский – образец христианских добродетелей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 по ОРКСЭ   (модуль «Основы православной культуры»)</dc:title>
  <dc:creator>Пользователь</dc:creator>
  <cp:lastModifiedBy>Пользователь</cp:lastModifiedBy>
  <cp:revision>8</cp:revision>
  <dcterms:created xsi:type="dcterms:W3CDTF">2023-04-09T09:49:28Z</dcterms:created>
  <dcterms:modified xsi:type="dcterms:W3CDTF">2023-04-12T11:00:36Z</dcterms:modified>
</cp:coreProperties>
</file>