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4201" r:id="rId3"/>
    <p:sldMasterId id="2147484213" r:id="rId4"/>
    <p:sldMasterId id="2147484225" r:id="rId5"/>
  </p:sldMasterIdLst>
  <p:notesMasterIdLst>
    <p:notesMasterId r:id="rId65"/>
  </p:notesMasterIdLst>
  <p:sldIdLst>
    <p:sldId id="335" r:id="rId6"/>
    <p:sldId id="364" r:id="rId7"/>
    <p:sldId id="260" r:id="rId8"/>
    <p:sldId id="336" r:id="rId9"/>
    <p:sldId id="361" r:id="rId10"/>
    <p:sldId id="409" r:id="rId11"/>
    <p:sldId id="368" r:id="rId12"/>
    <p:sldId id="366" r:id="rId13"/>
    <p:sldId id="259" r:id="rId14"/>
    <p:sldId id="370" r:id="rId15"/>
    <p:sldId id="374" r:id="rId16"/>
    <p:sldId id="398" r:id="rId17"/>
    <p:sldId id="399" r:id="rId18"/>
    <p:sldId id="400" r:id="rId19"/>
    <p:sldId id="401" r:id="rId20"/>
    <p:sldId id="403" r:id="rId21"/>
    <p:sldId id="402" r:id="rId22"/>
    <p:sldId id="371" r:id="rId23"/>
    <p:sldId id="377" r:id="rId24"/>
    <p:sldId id="384" r:id="rId25"/>
    <p:sldId id="385" r:id="rId26"/>
    <p:sldId id="381" r:id="rId27"/>
    <p:sldId id="382" r:id="rId28"/>
    <p:sldId id="386" r:id="rId29"/>
    <p:sldId id="390" r:id="rId30"/>
    <p:sldId id="393" r:id="rId31"/>
    <p:sldId id="395" r:id="rId32"/>
    <p:sldId id="397" r:id="rId33"/>
    <p:sldId id="266" r:id="rId34"/>
    <p:sldId id="262" r:id="rId35"/>
    <p:sldId id="339" r:id="rId36"/>
    <p:sldId id="340" r:id="rId37"/>
    <p:sldId id="341" r:id="rId38"/>
    <p:sldId id="342" r:id="rId39"/>
    <p:sldId id="345" r:id="rId40"/>
    <p:sldId id="343" r:id="rId41"/>
    <p:sldId id="269" r:id="rId42"/>
    <p:sldId id="322" r:id="rId43"/>
    <p:sldId id="320" r:id="rId44"/>
    <p:sldId id="325" r:id="rId45"/>
    <p:sldId id="329" r:id="rId46"/>
    <p:sldId id="270" r:id="rId47"/>
    <p:sldId id="281" r:id="rId48"/>
    <p:sldId id="283" r:id="rId49"/>
    <p:sldId id="347" r:id="rId50"/>
    <p:sldId id="348" r:id="rId51"/>
    <p:sldId id="285" r:id="rId52"/>
    <p:sldId id="314" r:id="rId53"/>
    <p:sldId id="308" r:id="rId54"/>
    <p:sldId id="310" r:id="rId55"/>
    <p:sldId id="355" r:id="rId56"/>
    <p:sldId id="410" r:id="rId57"/>
    <p:sldId id="404" r:id="rId58"/>
    <p:sldId id="405" r:id="rId59"/>
    <p:sldId id="411" r:id="rId60"/>
    <p:sldId id="408" r:id="rId61"/>
    <p:sldId id="360" r:id="rId62"/>
    <p:sldId id="406" r:id="rId63"/>
    <p:sldId id="407" r:id="rId6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33"/>
    <a:srgbClr val="001642"/>
    <a:srgbClr val="CC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3" autoAdjust="0"/>
    <p:restoredTop sz="96226" autoAdjust="0"/>
  </p:normalViewPr>
  <p:slideViewPr>
    <p:cSldViewPr snapToGrid="0">
      <p:cViewPr>
        <p:scale>
          <a:sx n="70" d="100"/>
          <a:sy n="70" d="100"/>
        </p:scale>
        <p:origin x="-2802" y="-11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6CC26-D84A-4CC1-98BA-54A421E4109C}" type="doc">
      <dgm:prSet loTypeId="urn:microsoft.com/office/officeart/2005/8/layout/vList3" loCatId="list" qsTypeId="urn:microsoft.com/office/officeart/2005/8/quickstyle/simple1" qsCatId="simple" csTypeId="urn:microsoft.com/office/officeart/2005/8/colors/accent1_2" csCatId="accent1" phldr="1"/>
      <dgm:spPr/>
    </dgm:pt>
    <dgm:pt modelId="{637DDD55-7D98-42FB-BEB3-695DA8C403FA}">
      <dgm:prSet phldrT="[Текст]" custT="1"/>
      <dgm:spPr/>
      <dgm:t>
        <a:bodyPr/>
        <a:lstStyle/>
        <a:p>
          <a:r>
            <a:rPr lang="ru-RU" sz="2400" dirty="0" smtClean="0"/>
            <a:t>Международная программа по оценке образовательных достижений учащихся 15-летнего возраста в области  функциональной грамотности</a:t>
          </a:r>
          <a:endParaRPr lang="ru-RU" sz="2400" dirty="0"/>
        </a:p>
      </dgm:t>
    </dgm:pt>
    <dgm:pt modelId="{792DB6C0-9372-4476-9BE8-E815B29115AF}" type="parTrans" cxnId="{A3F35FAA-8971-4FF3-86FF-9D033BB964EB}">
      <dgm:prSet/>
      <dgm:spPr/>
      <dgm:t>
        <a:bodyPr/>
        <a:lstStyle/>
        <a:p>
          <a:endParaRPr lang="ru-RU"/>
        </a:p>
      </dgm:t>
    </dgm:pt>
    <dgm:pt modelId="{CC7507CA-4CB4-49B0-838A-6345757F4203}" type="sibTrans" cxnId="{A3F35FAA-8971-4FF3-86FF-9D033BB964EB}">
      <dgm:prSet/>
      <dgm:spPr/>
      <dgm:t>
        <a:bodyPr/>
        <a:lstStyle/>
        <a:p>
          <a:endParaRPr lang="ru-RU"/>
        </a:p>
      </dgm:t>
    </dgm:pt>
    <dgm:pt modelId="{B846B715-C3C0-4E35-9754-4D47E988F58C}">
      <dgm:prSet phldrT="[Текст]" custT="1"/>
      <dgm:spPr/>
      <dgm:t>
        <a:bodyPr/>
        <a:lstStyle/>
        <a:p>
          <a:r>
            <a:rPr lang="ru-RU" sz="2400" dirty="0" smtClean="0"/>
            <a:t>Международное мониторинговое исследование качества математического и естественнонаучного образования для учащихся 4, 8 и 11 классов</a:t>
          </a:r>
          <a:endParaRPr lang="ru-RU" sz="2400" dirty="0"/>
        </a:p>
      </dgm:t>
    </dgm:pt>
    <dgm:pt modelId="{E869987B-ECC1-48CD-A958-2910730122C7}" type="parTrans" cxnId="{4D85FBD2-A635-45A2-BAB7-3FD88986112F}">
      <dgm:prSet/>
      <dgm:spPr/>
      <dgm:t>
        <a:bodyPr/>
        <a:lstStyle/>
        <a:p>
          <a:endParaRPr lang="ru-RU"/>
        </a:p>
      </dgm:t>
    </dgm:pt>
    <dgm:pt modelId="{F14013B0-942C-441F-89BB-C390151A9CE6}" type="sibTrans" cxnId="{4D85FBD2-A635-45A2-BAB7-3FD88986112F}">
      <dgm:prSet/>
      <dgm:spPr/>
      <dgm:t>
        <a:bodyPr/>
        <a:lstStyle/>
        <a:p>
          <a:endParaRPr lang="ru-RU"/>
        </a:p>
      </dgm:t>
    </dgm:pt>
    <dgm:pt modelId="{95321A31-E444-4E2F-B625-3BD3C2118C5C}">
      <dgm:prSet phldrT="[Текст]" custT="1"/>
      <dgm:spPr/>
      <dgm:t>
        <a:bodyPr/>
        <a:lstStyle/>
        <a:p>
          <a:r>
            <a:rPr lang="ru-RU" sz="2400" dirty="0" smtClean="0"/>
            <a:t>Международное исследование качества чтения и понимания текста  для учащихся 4 классов</a:t>
          </a:r>
          <a:endParaRPr lang="ru-RU" sz="2400" dirty="0"/>
        </a:p>
      </dgm:t>
    </dgm:pt>
    <dgm:pt modelId="{C4AF3E0B-5AA9-4984-9FA3-E55C7805A413}" type="parTrans" cxnId="{D30F33AA-CAB6-4CA0-A059-BF368CBE1938}">
      <dgm:prSet/>
      <dgm:spPr/>
      <dgm:t>
        <a:bodyPr/>
        <a:lstStyle/>
        <a:p>
          <a:endParaRPr lang="ru-RU"/>
        </a:p>
      </dgm:t>
    </dgm:pt>
    <dgm:pt modelId="{5BC70502-8473-4427-9D12-5A7083941903}" type="sibTrans" cxnId="{D30F33AA-CAB6-4CA0-A059-BF368CBE1938}">
      <dgm:prSet/>
      <dgm:spPr/>
      <dgm:t>
        <a:bodyPr/>
        <a:lstStyle/>
        <a:p>
          <a:endParaRPr lang="ru-RU"/>
        </a:p>
      </dgm:t>
    </dgm:pt>
    <dgm:pt modelId="{D0787262-07D6-4BF1-938F-715363BAF6E6}" type="pres">
      <dgm:prSet presAssocID="{9406CC26-D84A-4CC1-98BA-54A421E4109C}" presName="linearFlow" presStyleCnt="0">
        <dgm:presLayoutVars>
          <dgm:dir/>
          <dgm:resizeHandles val="exact"/>
        </dgm:presLayoutVars>
      </dgm:prSet>
      <dgm:spPr/>
    </dgm:pt>
    <dgm:pt modelId="{5FC82440-8CEA-4016-A249-1FD64499DAC4}" type="pres">
      <dgm:prSet presAssocID="{637DDD55-7D98-42FB-BEB3-695DA8C403FA}" presName="composite" presStyleCnt="0"/>
      <dgm:spPr/>
    </dgm:pt>
    <dgm:pt modelId="{3627CC7F-ABF0-4ACF-802F-E7EA7FC8170C}" type="pres">
      <dgm:prSet presAssocID="{637DDD55-7D98-42FB-BEB3-695DA8C403FA}" presName="imgShp" presStyleLbl="fgImgPlace1" presStyleIdx="0" presStyleCnt="3" custScaleX="138545" custScaleY="128611" custLinFactNeighborX="-88356" custLinFactNeighborY="13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D092CE15-6420-46ED-8349-A66D1E724301}" type="pres">
      <dgm:prSet presAssocID="{637DDD55-7D98-42FB-BEB3-695DA8C403FA}" presName="txShp" presStyleLbl="node1" presStyleIdx="0" presStyleCnt="3" custScaleX="136293" custLinFactNeighborX="4200" custLinFactNeighborY="2705">
        <dgm:presLayoutVars>
          <dgm:bulletEnabled val="1"/>
        </dgm:presLayoutVars>
      </dgm:prSet>
      <dgm:spPr/>
      <dgm:t>
        <a:bodyPr/>
        <a:lstStyle/>
        <a:p>
          <a:endParaRPr lang="ru-RU"/>
        </a:p>
      </dgm:t>
    </dgm:pt>
    <dgm:pt modelId="{75048C86-66AE-4FA4-A9DD-F6B8FDA69DEC}" type="pres">
      <dgm:prSet presAssocID="{CC7507CA-4CB4-49B0-838A-6345757F4203}" presName="spacing" presStyleCnt="0"/>
      <dgm:spPr/>
    </dgm:pt>
    <dgm:pt modelId="{056D723A-21C1-4582-8D1F-37F4AB6D67F4}" type="pres">
      <dgm:prSet presAssocID="{B846B715-C3C0-4E35-9754-4D47E988F58C}" presName="composite" presStyleCnt="0"/>
      <dgm:spPr/>
    </dgm:pt>
    <dgm:pt modelId="{0A4123C2-9F44-4205-AF17-AB007185642D}" type="pres">
      <dgm:prSet presAssocID="{B846B715-C3C0-4E35-9754-4D47E988F58C}" presName="imgShp" presStyleLbl="fgImgPlace1" presStyleIdx="1" presStyleCnt="3" custScaleX="114613" custScaleY="126074" custLinFactNeighborX="-64598" custLinFactNeighborY="18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AFDB63AE-8845-4AEE-8CA3-7D17810A19CE}" type="pres">
      <dgm:prSet presAssocID="{B846B715-C3C0-4E35-9754-4D47E988F58C}" presName="txShp" presStyleLbl="node1" presStyleIdx="1" presStyleCnt="3" custScaleX="140855" custLinFactNeighborX="5231" custLinFactNeighborY="317">
        <dgm:presLayoutVars>
          <dgm:bulletEnabled val="1"/>
        </dgm:presLayoutVars>
      </dgm:prSet>
      <dgm:spPr/>
      <dgm:t>
        <a:bodyPr/>
        <a:lstStyle/>
        <a:p>
          <a:endParaRPr lang="ru-RU"/>
        </a:p>
      </dgm:t>
    </dgm:pt>
    <dgm:pt modelId="{1C4FA58B-3F2C-4767-8116-C8BA063257BC}" type="pres">
      <dgm:prSet presAssocID="{F14013B0-942C-441F-89BB-C390151A9CE6}" presName="spacing" presStyleCnt="0"/>
      <dgm:spPr/>
    </dgm:pt>
    <dgm:pt modelId="{31CE36CF-0AC1-49C2-98F5-061CF8908364}" type="pres">
      <dgm:prSet presAssocID="{95321A31-E444-4E2F-B625-3BD3C2118C5C}" presName="composite" presStyleCnt="0"/>
      <dgm:spPr/>
    </dgm:pt>
    <dgm:pt modelId="{CBB949C9-B3B9-4B3B-84B6-DD8BA0B78683}" type="pres">
      <dgm:prSet presAssocID="{95321A31-E444-4E2F-B625-3BD3C2118C5C}" presName="imgShp" presStyleLbl="fgImgPlace1" presStyleIdx="2" presStyleCnt="3" custScaleY="126677" custLinFactNeighborX="-48516" custLinFactNeighborY="19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C1B9B520-B8EB-41BB-9B85-441A816FF314}" type="pres">
      <dgm:prSet presAssocID="{95321A31-E444-4E2F-B625-3BD3C2118C5C}" presName="txShp" presStyleLbl="node1" presStyleIdx="2" presStyleCnt="3" custScaleX="134989" custScaleY="79806" custLinFactNeighborX="5916" custLinFactNeighborY="-575">
        <dgm:presLayoutVars>
          <dgm:bulletEnabled val="1"/>
        </dgm:presLayoutVars>
      </dgm:prSet>
      <dgm:spPr/>
      <dgm:t>
        <a:bodyPr/>
        <a:lstStyle/>
        <a:p>
          <a:endParaRPr lang="ru-RU"/>
        </a:p>
      </dgm:t>
    </dgm:pt>
  </dgm:ptLst>
  <dgm:cxnLst>
    <dgm:cxn modelId="{4D85FBD2-A635-45A2-BAB7-3FD88986112F}" srcId="{9406CC26-D84A-4CC1-98BA-54A421E4109C}" destId="{B846B715-C3C0-4E35-9754-4D47E988F58C}" srcOrd="1" destOrd="0" parTransId="{E869987B-ECC1-48CD-A958-2910730122C7}" sibTransId="{F14013B0-942C-441F-89BB-C390151A9CE6}"/>
    <dgm:cxn modelId="{7AFCB12A-AC72-46C6-B7BA-38FFDABA07F4}" type="presOf" srcId="{9406CC26-D84A-4CC1-98BA-54A421E4109C}" destId="{D0787262-07D6-4BF1-938F-715363BAF6E6}" srcOrd="0" destOrd="0" presId="urn:microsoft.com/office/officeart/2005/8/layout/vList3"/>
    <dgm:cxn modelId="{6BA38138-E03C-4D62-806A-705795B9A3E8}" type="presOf" srcId="{B846B715-C3C0-4E35-9754-4D47E988F58C}" destId="{AFDB63AE-8845-4AEE-8CA3-7D17810A19CE}" srcOrd="0" destOrd="0" presId="urn:microsoft.com/office/officeart/2005/8/layout/vList3"/>
    <dgm:cxn modelId="{D30F33AA-CAB6-4CA0-A059-BF368CBE1938}" srcId="{9406CC26-D84A-4CC1-98BA-54A421E4109C}" destId="{95321A31-E444-4E2F-B625-3BD3C2118C5C}" srcOrd="2" destOrd="0" parTransId="{C4AF3E0B-5AA9-4984-9FA3-E55C7805A413}" sibTransId="{5BC70502-8473-4427-9D12-5A7083941903}"/>
    <dgm:cxn modelId="{A3F35FAA-8971-4FF3-86FF-9D033BB964EB}" srcId="{9406CC26-D84A-4CC1-98BA-54A421E4109C}" destId="{637DDD55-7D98-42FB-BEB3-695DA8C403FA}" srcOrd="0" destOrd="0" parTransId="{792DB6C0-9372-4476-9BE8-E815B29115AF}" sibTransId="{CC7507CA-4CB4-49B0-838A-6345757F4203}"/>
    <dgm:cxn modelId="{34DF93F5-EF39-4298-93F3-F8C63FCDE9FB}" type="presOf" srcId="{95321A31-E444-4E2F-B625-3BD3C2118C5C}" destId="{C1B9B520-B8EB-41BB-9B85-441A816FF314}" srcOrd="0" destOrd="0" presId="urn:microsoft.com/office/officeart/2005/8/layout/vList3"/>
    <dgm:cxn modelId="{F26D04AD-10B5-479E-91EA-16F64C0CE82D}" type="presOf" srcId="{637DDD55-7D98-42FB-BEB3-695DA8C403FA}" destId="{D092CE15-6420-46ED-8349-A66D1E724301}" srcOrd="0" destOrd="0" presId="urn:microsoft.com/office/officeart/2005/8/layout/vList3"/>
    <dgm:cxn modelId="{DAF846EF-993F-4B3D-87E5-5FBC28B01ED0}" type="presParOf" srcId="{D0787262-07D6-4BF1-938F-715363BAF6E6}" destId="{5FC82440-8CEA-4016-A249-1FD64499DAC4}" srcOrd="0" destOrd="0" presId="urn:microsoft.com/office/officeart/2005/8/layout/vList3"/>
    <dgm:cxn modelId="{1C9AB22F-FDEB-471F-A4F5-2A6D361D1EF5}" type="presParOf" srcId="{5FC82440-8CEA-4016-A249-1FD64499DAC4}" destId="{3627CC7F-ABF0-4ACF-802F-E7EA7FC8170C}" srcOrd="0" destOrd="0" presId="urn:microsoft.com/office/officeart/2005/8/layout/vList3"/>
    <dgm:cxn modelId="{C1931384-9550-4EDD-820E-CCC488EE959D}" type="presParOf" srcId="{5FC82440-8CEA-4016-A249-1FD64499DAC4}" destId="{D092CE15-6420-46ED-8349-A66D1E724301}" srcOrd="1" destOrd="0" presId="urn:microsoft.com/office/officeart/2005/8/layout/vList3"/>
    <dgm:cxn modelId="{0E2897DC-5293-4FDC-990E-A7291490EB4D}" type="presParOf" srcId="{D0787262-07D6-4BF1-938F-715363BAF6E6}" destId="{75048C86-66AE-4FA4-A9DD-F6B8FDA69DEC}" srcOrd="1" destOrd="0" presId="urn:microsoft.com/office/officeart/2005/8/layout/vList3"/>
    <dgm:cxn modelId="{89751D99-43B6-4503-9476-A6A6788CC680}" type="presParOf" srcId="{D0787262-07D6-4BF1-938F-715363BAF6E6}" destId="{056D723A-21C1-4582-8D1F-37F4AB6D67F4}" srcOrd="2" destOrd="0" presId="urn:microsoft.com/office/officeart/2005/8/layout/vList3"/>
    <dgm:cxn modelId="{9FA00993-7030-482E-9980-7F15D01223DD}" type="presParOf" srcId="{056D723A-21C1-4582-8D1F-37F4AB6D67F4}" destId="{0A4123C2-9F44-4205-AF17-AB007185642D}" srcOrd="0" destOrd="0" presId="urn:microsoft.com/office/officeart/2005/8/layout/vList3"/>
    <dgm:cxn modelId="{524899B4-F774-4EDB-8C75-D51F6A8C6D01}" type="presParOf" srcId="{056D723A-21C1-4582-8D1F-37F4AB6D67F4}" destId="{AFDB63AE-8845-4AEE-8CA3-7D17810A19CE}" srcOrd="1" destOrd="0" presId="urn:microsoft.com/office/officeart/2005/8/layout/vList3"/>
    <dgm:cxn modelId="{3C2CB24B-567D-42B2-AA75-7AAA3BD3A2BE}" type="presParOf" srcId="{D0787262-07D6-4BF1-938F-715363BAF6E6}" destId="{1C4FA58B-3F2C-4767-8116-C8BA063257BC}" srcOrd="3" destOrd="0" presId="urn:microsoft.com/office/officeart/2005/8/layout/vList3"/>
    <dgm:cxn modelId="{C1576B2B-9B08-4594-B26B-799C8D0A7084}" type="presParOf" srcId="{D0787262-07D6-4BF1-938F-715363BAF6E6}" destId="{31CE36CF-0AC1-49C2-98F5-061CF8908364}" srcOrd="4" destOrd="0" presId="urn:microsoft.com/office/officeart/2005/8/layout/vList3"/>
    <dgm:cxn modelId="{F43E30D8-2ACC-4676-8945-B1FBB16CC8C8}" type="presParOf" srcId="{31CE36CF-0AC1-49C2-98F5-061CF8908364}" destId="{CBB949C9-B3B9-4B3B-84B6-DD8BA0B78683}" srcOrd="0" destOrd="0" presId="urn:microsoft.com/office/officeart/2005/8/layout/vList3"/>
    <dgm:cxn modelId="{B99BCD9D-6A90-4BD0-8910-10C093C11C59}" type="presParOf" srcId="{31CE36CF-0AC1-49C2-98F5-061CF8908364}" destId="{C1B9B520-B8EB-41BB-9B85-441A816FF3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ru-RU"/>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ru-RU"/>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ru-RU" noProof="0" smtClean="0"/>
              <a:t>Click to edit Master text styles</a:t>
            </a:r>
          </a:p>
          <a:p>
            <a:pPr lvl="1"/>
            <a:r>
              <a:rPr lang="en-US" altLang="ru-RU" noProof="0" smtClean="0"/>
              <a:t>Second level</a:t>
            </a:r>
          </a:p>
          <a:p>
            <a:pPr lvl="2"/>
            <a:r>
              <a:rPr lang="en-US" altLang="ru-RU" noProof="0" smtClean="0"/>
              <a:t>Third level</a:t>
            </a:r>
          </a:p>
          <a:p>
            <a:pPr lvl="3"/>
            <a:r>
              <a:rPr lang="en-US" altLang="ru-RU" noProof="0" smtClean="0"/>
              <a:t>Fourth level</a:t>
            </a:r>
          </a:p>
          <a:p>
            <a:pPr lvl="4"/>
            <a:r>
              <a:rPr lang="en-US" altLang="ru-RU"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ru-RU"/>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D39D5CE5-17A2-4EC4-A8DC-A94D764237F5}" type="slidenum">
              <a:rPr lang="en-US" altLang="ru-RU"/>
              <a:pPr>
                <a:defRPr/>
              </a:pPr>
              <a:t>‹#›</a:t>
            </a:fld>
            <a:endParaRPr lang="en-US" altLang="ru-RU"/>
          </a:p>
        </p:txBody>
      </p:sp>
    </p:spTree>
    <p:extLst>
      <p:ext uri="{BB962C8B-B14F-4D97-AF65-F5344CB8AC3E}">
        <p14:creationId xmlns:p14="http://schemas.microsoft.com/office/powerpoint/2010/main" val="2072214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1B46D9E-D8A8-444D-AAB0-B7A30DF2301D}"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231009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9C3FF57B-17CE-4CA5-8418-D6F2E951E7F6}" type="slidenum">
              <a:rPr lang="ru-RU" altLang="ru-RU" smtClean="0">
                <a:solidFill>
                  <a:prstClr val="black"/>
                </a:solidFill>
              </a:rPr>
              <a:pPr/>
              <a:t>35</a:t>
            </a:fld>
            <a:endParaRPr lang="ru-RU" altLang="ru-RU"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spcBef>
                <a:spcPct val="0"/>
              </a:spcBef>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defRPr/>
            </a:lvl1pPr>
          </a:lstStyle>
          <a:p>
            <a:pPr lvl="0"/>
            <a:r>
              <a:rPr lang="ru-RU" altLang="ru-RU" noProof="0" smtClean="0"/>
              <a:t>Образец заголовка</a:t>
            </a:r>
            <a:endParaRPr lang="en-US" altLang="ru-RU" noProof="0" smtClean="0"/>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ru-RU" altLang="ru-RU" noProof="0" smtClean="0"/>
              <a:t>Образец подзаголовка</a:t>
            </a:r>
            <a:endParaRPr lang="en-US" alt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DB139B72-8468-4297-A3B7-10012A5BEE7A}"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83643CBE-F762-49A1-AC9A-22F6D3214AFC}"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60D53CE3-E24D-406A-B3B5-1E21B03A99CD}"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endParaRPr lang="ru-RU" altLang="ru-RU" smtClean="0"/>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pPr lvl="0"/>
            <a:r>
              <a:rPr lang="en-US" altLang="ru-RU" noProof="0" smtClean="0"/>
              <a:t>Click to edit Master title style</a:t>
            </a:r>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altLang="ru-RU"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ru-RU"/>
          </a:p>
        </p:txBody>
      </p:sp>
      <p:sp>
        <p:nvSpPr>
          <p:cNvPr id="6" name="Rectangle 6"/>
          <p:cNvSpPr>
            <a:spLocks noGrp="1" noChangeArrowheads="1"/>
          </p:cNvSpPr>
          <p:nvPr>
            <p:ph type="ftr" sz="quarter" idx="11"/>
          </p:nvPr>
        </p:nvSpPr>
        <p:spPr/>
        <p:txBody>
          <a:bodyPr/>
          <a:lstStyle>
            <a:lvl1pPr>
              <a:defRPr/>
            </a:lvl1pPr>
          </a:lstStyle>
          <a:p>
            <a:pPr>
              <a:defRPr/>
            </a:pPr>
            <a:endParaRPr lang="en-US" altLang="ru-RU"/>
          </a:p>
        </p:txBody>
      </p:sp>
      <p:sp>
        <p:nvSpPr>
          <p:cNvPr id="7" name="Rectangle 7"/>
          <p:cNvSpPr>
            <a:spLocks noGrp="1" noChangeArrowheads="1"/>
          </p:cNvSpPr>
          <p:nvPr>
            <p:ph type="sldNum" sz="quarter" idx="12"/>
          </p:nvPr>
        </p:nvSpPr>
        <p:spPr/>
        <p:txBody>
          <a:bodyPr/>
          <a:lstStyle>
            <a:lvl1pPr>
              <a:defRPr/>
            </a:lvl1pPr>
          </a:lstStyle>
          <a:p>
            <a:pPr>
              <a:defRPr/>
            </a:pPr>
            <a:fld id="{C30A64E1-A21B-4DFD-9CF8-70CBDC4B8F25}"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7"/>
          <p:cNvSpPr>
            <a:spLocks noGrp="1" noChangeArrowheads="1"/>
          </p:cNvSpPr>
          <p:nvPr>
            <p:ph type="sldNum" sz="quarter" idx="12"/>
          </p:nvPr>
        </p:nvSpPr>
        <p:spPr>
          <a:ln/>
        </p:spPr>
        <p:txBody>
          <a:bodyPr/>
          <a:lstStyle>
            <a:lvl1pPr>
              <a:defRPr/>
            </a:lvl1pPr>
          </a:lstStyle>
          <a:p>
            <a:pPr>
              <a:defRPr/>
            </a:pPr>
            <a:fld id="{71019ABD-BA69-42D0-A506-539F5253D13F}"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7"/>
          <p:cNvSpPr>
            <a:spLocks noGrp="1" noChangeArrowheads="1"/>
          </p:cNvSpPr>
          <p:nvPr>
            <p:ph type="sldNum" sz="quarter" idx="12"/>
          </p:nvPr>
        </p:nvSpPr>
        <p:spPr>
          <a:ln/>
        </p:spPr>
        <p:txBody>
          <a:bodyPr/>
          <a:lstStyle>
            <a:lvl1pPr>
              <a:defRPr/>
            </a:lvl1pPr>
          </a:lstStyle>
          <a:p>
            <a:pPr>
              <a:defRPr/>
            </a:pPr>
            <a:fld id="{9E38CFB5-F4B8-41A1-908B-B49D6E3C69BC}"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7"/>
          <p:cNvSpPr>
            <a:spLocks noGrp="1" noChangeArrowheads="1"/>
          </p:cNvSpPr>
          <p:nvPr>
            <p:ph type="sldNum" sz="quarter" idx="12"/>
          </p:nvPr>
        </p:nvSpPr>
        <p:spPr>
          <a:ln/>
        </p:spPr>
        <p:txBody>
          <a:bodyPr/>
          <a:lstStyle>
            <a:lvl1pPr>
              <a:defRPr/>
            </a:lvl1pPr>
          </a:lstStyle>
          <a:p>
            <a:pPr>
              <a:defRPr/>
            </a:pPr>
            <a:fld id="{095AB1EA-C5B7-4D24-9EC9-E37F84C404A4}"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9" name="Rectangle 7"/>
          <p:cNvSpPr>
            <a:spLocks noGrp="1" noChangeArrowheads="1"/>
          </p:cNvSpPr>
          <p:nvPr>
            <p:ph type="sldNum" sz="quarter" idx="12"/>
          </p:nvPr>
        </p:nvSpPr>
        <p:spPr>
          <a:ln/>
        </p:spPr>
        <p:txBody>
          <a:bodyPr/>
          <a:lstStyle>
            <a:lvl1pPr>
              <a:defRPr/>
            </a:lvl1pPr>
          </a:lstStyle>
          <a:p>
            <a:pPr>
              <a:defRPr/>
            </a:pPr>
            <a:fld id="{9A21A9D0-C6FB-4631-BAE8-83BBF0FB287E}" type="slidenum">
              <a:rPr lang="en-US" altLang="ru-RU"/>
              <a:pPr>
                <a:defRPr/>
              </a:pPr>
              <a:t>‹#›</a:t>
            </a:fld>
            <a:endParaRPr lang="en-US"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5" name="Rectangle 7"/>
          <p:cNvSpPr>
            <a:spLocks noGrp="1" noChangeArrowheads="1"/>
          </p:cNvSpPr>
          <p:nvPr>
            <p:ph type="sldNum" sz="quarter" idx="12"/>
          </p:nvPr>
        </p:nvSpPr>
        <p:spPr>
          <a:ln/>
        </p:spPr>
        <p:txBody>
          <a:bodyPr/>
          <a:lstStyle>
            <a:lvl1pPr>
              <a:defRPr/>
            </a:lvl1pPr>
          </a:lstStyle>
          <a:p>
            <a:pPr>
              <a:defRPr/>
            </a:pPr>
            <a:fld id="{729D800A-1698-48EA-9C4D-3B5DF7F105B6}" type="slidenum">
              <a:rPr lang="en-US" altLang="ru-RU"/>
              <a:pPr>
                <a:defRPr/>
              </a:pPr>
              <a:t>‹#›</a:t>
            </a:fld>
            <a:endParaRPr lang="en-US"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4" name="Rectangle 7"/>
          <p:cNvSpPr>
            <a:spLocks noGrp="1" noChangeArrowheads="1"/>
          </p:cNvSpPr>
          <p:nvPr>
            <p:ph type="sldNum" sz="quarter" idx="12"/>
          </p:nvPr>
        </p:nvSpPr>
        <p:spPr>
          <a:ln/>
        </p:spPr>
        <p:txBody>
          <a:bodyPr/>
          <a:lstStyle>
            <a:lvl1pPr>
              <a:defRPr/>
            </a:lvl1pPr>
          </a:lstStyle>
          <a:p>
            <a:pPr>
              <a:defRPr/>
            </a:pPr>
            <a:fld id="{7062E94B-2699-427D-B423-E5F3BA82A697}" type="slidenum">
              <a:rPr lang="en-US" altLang="ru-RU"/>
              <a:pPr>
                <a:defRPr/>
              </a:pPr>
              <a:t>‹#›</a:t>
            </a:fld>
            <a:endParaRPr lang="en-US"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7"/>
          <p:cNvSpPr>
            <a:spLocks noGrp="1" noChangeArrowheads="1"/>
          </p:cNvSpPr>
          <p:nvPr>
            <p:ph type="sldNum" sz="quarter" idx="12"/>
          </p:nvPr>
        </p:nvSpPr>
        <p:spPr>
          <a:ln/>
        </p:spPr>
        <p:txBody>
          <a:bodyPr/>
          <a:lstStyle>
            <a:lvl1pPr>
              <a:defRPr/>
            </a:lvl1pPr>
          </a:lstStyle>
          <a:p>
            <a:pPr>
              <a:defRPr/>
            </a:pPr>
            <a:fld id="{6D6ED70D-DABA-4BCB-B9CA-49E5637F3C2E}" type="slidenum">
              <a:rPr lang="en-US" altLang="ru-RU"/>
              <a:pPr>
                <a:defRPr/>
              </a:pPr>
              <a:t>‹#›</a:t>
            </a:fld>
            <a:endParaRPr lang="en-US"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7A7806C6-2828-49D7-83B1-33881EF2308D}"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7"/>
          <p:cNvSpPr>
            <a:spLocks noGrp="1" noChangeArrowheads="1"/>
          </p:cNvSpPr>
          <p:nvPr>
            <p:ph type="sldNum" sz="quarter" idx="12"/>
          </p:nvPr>
        </p:nvSpPr>
        <p:spPr>
          <a:ln/>
        </p:spPr>
        <p:txBody>
          <a:bodyPr/>
          <a:lstStyle>
            <a:lvl1pPr>
              <a:defRPr/>
            </a:lvl1pPr>
          </a:lstStyle>
          <a:p>
            <a:pPr>
              <a:defRPr/>
            </a:pPr>
            <a:fld id="{E2B851E1-6871-46AF-A644-C91C30D7D0BE}" type="slidenum">
              <a:rPr lang="en-US" altLang="ru-RU"/>
              <a:pPr>
                <a:defRPr/>
              </a:pPr>
              <a:t>‹#›</a:t>
            </a:fld>
            <a:endParaRPr lang="en-US" alt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7"/>
          <p:cNvSpPr>
            <a:spLocks noGrp="1" noChangeArrowheads="1"/>
          </p:cNvSpPr>
          <p:nvPr>
            <p:ph type="sldNum" sz="quarter" idx="12"/>
          </p:nvPr>
        </p:nvSpPr>
        <p:spPr>
          <a:ln/>
        </p:spPr>
        <p:txBody>
          <a:bodyPr/>
          <a:lstStyle>
            <a:lvl1pPr>
              <a:defRPr/>
            </a:lvl1pPr>
          </a:lstStyle>
          <a:p>
            <a:pPr>
              <a:defRPr/>
            </a:pPr>
            <a:fld id="{3C96D341-B80B-4204-A492-AC75B0CADFC8}" type="slidenum">
              <a:rPr lang="en-US" altLang="ru-RU"/>
              <a:pPr>
                <a:defRPr/>
              </a:pPr>
              <a:t>‹#›</a:t>
            </a:fld>
            <a:endParaRPr lang="en-US" alt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7"/>
          <p:cNvSpPr>
            <a:spLocks noGrp="1" noChangeArrowheads="1"/>
          </p:cNvSpPr>
          <p:nvPr>
            <p:ph type="sldNum" sz="quarter" idx="12"/>
          </p:nvPr>
        </p:nvSpPr>
        <p:spPr>
          <a:ln/>
        </p:spPr>
        <p:txBody>
          <a:bodyPr/>
          <a:lstStyle>
            <a:lvl1pPr>
              <a:defRPr/>
            </a:lvl1pPr>
          </a:lstStyle>
          <a:p>
            <a:pPr>
              <a:defRPr/>
            </a:pPr>
            <a:fld id="{0369B067-AA4E-41AC-9078-D529FE846A93}" type="slidenum">
              <a:rPr lang="en-US" altLang="ru-RU"/>
              <a:pPr>
                <a:defRPr/>
              </a:pPr>
              <a:t>‹#›</a:t>
            </a:fld>
            <a:endParaRPr lang="en-US" alt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en-US" altLang="ru-RU"/>
          </a:p>
        </p:txBody>
      </p:sp>
      <p:sp>
        <p:nvSpPr>
          <p:cNvPr id="5" name="Нижний колонтитул 4"/>
          <p:cNvSpPr>
            <a:spLocks noGrp="1"/>
          </p:cNvSpPr>
          <p:nvPr>
            <p:ph type="ftr" sz="quarter" idx="11"/>
          </p:nvPr>
        </p:nvSpPr>
        <p:spPr/>
        <p:txBody>
          <a:bodyPr/>
          <a:lstStyle/>
          <a:p>
            <a:pPr>
              <a:defRPr/>
            </a:pPr>
            <a:endParaRPr lang="en-US" altLang="ru-RU"/>
          </a:p>
        </p:txBody>
      </p:sp>
      <p:sp>
        <p:nvSpPr>
          <p:cNvPr id="6" name="Номер слайда 5"/>
          <p:cNvSpPr>
            <a:spLocks noGrp="1"/>
          </p:cNvSpPr>
          <p:nvPr>
            <p:ph type="sldNum" sz="quarter" idx="12"/>
          </p:nvPr>
        </p:nvSpPr>
        <p:spPr/>
        <p:txBody>
          <a:bodyPr/>
          <a:lstStyle/>
          <a:p>
            <a:pPr>
              <a:defRPr/>
            </a:pPr>
            <a:fld id="{DB139B72-8468-4297-A3B7-10012A5BEE7A}" type="slidenum">
              <a:rPr lang="en-US" altLang="ru-RU" smtClean="0"/>
              <a:pPr>
                <a:defRPr/>
              </a:pPr>
              <a:t>‹#›</a:t>
            </a:fld>
            <a:endParaRPr lang="en-US" altLang="ru-RU"/>
          </a:p>
        </p:txBody>
      </p:sp>
    </p:spTree>
    <p:extLst>
      <p:ext uri="{BB962C8B-B14F-4D97-AF65-F5344CB8AC3E}">
        <p14:creationId xmlns:p14="http://schemas.microsoft.com/office/powerpoint/2010/main" val="1954786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n-US" altLang="ru-RU"/>
          </a:p>
        </p:txBody>
      </p:sp>
      <p:sp>
        <p:nvSpPr>
          <p:cNvPr id="5" name="Нижний колонтитул 4"/>
          <p:cNvSpPr>
            <a:spLocks noGrp="1"/>
          </p:cNvSpPr>
          <p:nvPr>
            <p:ph type="ftr" sz="quarter" idx="11"/>
          </p:nvPr>
        </p:nvSpPr>
        <p:spPr/>
        <p:txBody>
          <a:bodyPr/>
          <a:lstStyle/>
          <a:p>
            <a:pPr>
              <a:defRPr/>
            </a:pPr>
            <a:endParaRPr lang="en-US" altLang="ru-RU"/>
          </a:p>
        </p:txBody>
      </p:sp>
      <p:sp>
        <p:nvSpPr>
          <p:cNvPr id="6" name="Номер слайда 5"/>
          <p:cNvSpPr>
            <a:spLocks noGrp="1"/>
          </p:cNvSpPr>
          <p:nvPr>
            <p:ph type="sldNum" sz="quarter" idx="12"/>
          </p:nvPr>
        </p:nvSpPr>
        <p:spPr/>
        <p:txBody>
          <a:bodyPr/>
          <a:lstStyle/>
          <a:p>
            <a:pPr>
              <a:defRPr/>
            </a:pPr>
            <a:fld id="{7A7806C6-2828-49D7-83B1-33881EF2308D}" type="slidenum">
              <a:rPr lang="en-US" altLang="ru-RU" smtClean="0"/>
              <a:pPr>
                <a:defRPr/>
              </a:pPr>
              <a:t>‹#›</a:t>
            </a:fld>
            <a:endParaRPr lang="en-US" altLang="ru-RU"/>
          </a:p>
        </p:txBody>
      </p:sp>
    </p:spTree>
    <p:extLst>
      <p:ext uri="{BB962C8B-B14F-4D97-AF65-F5344CB8AC3E}">
        <p14:creationId xmlns:p14="http://schemas.microsoft.com/office/powerpoint/2010/main" val="2596256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en-US" altLang="ru-RU"/>
          </a:p>
        </p:txBody>
      </p:sp>
      <p:sp>
        <p:nvSpPr>
          <p:cNvPr id="5" name="Нижний колонтитул 4"/>
          <p:cNvSpPr>
            <a:spLocks noGrp="1"/>
          </p:cNvSpPr>
          <p:nvPr>
            <p:ph type="ftr" sz="quarter" idx="11"/>
          </p:nvPr>
        </p:nvSpPr>
        <p:spPr/>
        <p:txBody>
          <a:bodyPr/>
          <a:lstStyle/>
          <a:p>
            <a:pPr>
              <a:defRPr/>
            </a:pPr>
            <a:endParaRPr lang="en-US" altLang="ru-RU"/>
          </a:p>
        </p:txBody>
      </p:sp>
      <p:sp>
        <p:nvSpPr>
          <p:cNvPr id="6" name="Номер слайда 5"/>
          <p:cNvSpPr>
            <a:spLocks noGrp="1"/>
          </p:cNvSpPr>
          <p:nvPr>
            <p:ph type="sldNum" sz="quarter" idx="12"/>
          </p:nvPr>
        </p:nvSpPr>
        <p:spPr/>
        <p:txBody>
          <a:bodyPr/>
          <a:lstStyle/>
          <a:p>
            <a:pPr>
              <a:defRPr/>
            </a:pPr>
            <a:fld id="{6FB2D7EA-8DFD-4A80-A8BB-E8072D7B4291}" type="slidenum">
              <a:rPr lang="en-US" altLang="ru-RU" smtClean="0"/>
              <a:pPr>
                <a:defRPr/>
              </a:pPr>
              <a:t>‹#›</a:t>
            </a:fld>
            <a:endParaRPr lang="en-US" altLang="ru-RU"/>
          </a:p>
        </p:txBody>
      </p:sp>
    </p:spTree>
    <p:extLst>
      <p:ext uri="{BB962C8B-B14F-4D97-AF65-F5344CB8AC3E}">
        <p14:creationId xmlns:p14="http://schemas.microsoft.com/office/powerpoint/2010/main" val="1513733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en-US" altLang="ru-RU"/>
          </a:p>
        </p:txBody>
      </p:sp>
      <p:sp>
        <p:nvSpPr>
          <p:cNvPr id="6" name="Нижний колонтитул 5"/>
          <p:cNvSpPr>
            <a:spLocks noGrp="1"/>
          </p:cNvSpPr>
          <p:nvPr>
            <p:ph type="ftr" sz="quarter" idx="11"/>
          </p:nvPr>
        </p:nvSpPr>
        <p:spPr/>
        <p:txBody>
          <a:bodyPr/>
          <a:lstStyle/>
          <a:p>
            <a:pPr>
              <a:defRPr/>
            </a:pPr>
            <a:endParaRPr lang="en-US" altLang="ru-RU"/>
          </a:p>
        </p:txBody>
      </p:sp>
      <p:sp>
        <p:nvSpPr>
          <p:cNvPr id="7" name="Номер слайда 6"/>
          <p:cNvSpPr>
            <a:spLocks noGrp="1"/>
          </p:cNvSpPr>
          <p:nvPr>
            <p:ph type="sldNum" sz="quarter" idx="12"/>
          </p:nvPr>
        </p:nvSpPr>
        <p:spPr/>
        <p:txBody>
          <a:bodyPr/>
          <a:lstStyle/>
          <a:p>
            <a:pPr>
              <a:defRPr/>
            </a:pPr>
            <a:fld id="{40F5BEA7-3E93-47AD-9AFE-A003B91C3ADD}" type="slidenum">
              <a:rPr lang="en-US" altLang="ru-RU" smtClean="0"/>
              <a:pPr>
                <a:defRPr/>
              </a:pPr>
              <a:t>‹#›</a:t>
            </a:fld>
            <a:endParaRPr lang="en-US" altLang="ru-RU"/>
          </a:p>
        </p:txBody>
      </p:sp>
    </p:spTree>
    <p:extLst>
      <p:ext uri="{BB962C8B-B14F-4D97-AF65-F5344CB8AC3E}">
        <p14:creationId xmlns:p14="http://schemas.microsoft.com/office/powerpoint/2010/main" val="1158863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en-US" altLang="ru-RU"/>
          </a:p>
        </p:txBody>
      </p:sp>
      <p:sp>
        <p:nvSpPr>
          <p:cNvPr id="8" name="Нижний колонтитул 7"/>
          <p:cNvSpPr>
            <a:spLocks noGrp="1"/>
          </p:cNvSpPr>
          <p:nvPr>
            <p:ph type="ftr" sz="quarter" idx="11"/>
          </p:nvPr>
        </p:nvSpPr>
        <p:spPr/>
        <p:txBody>
          <a:bodyPr/>
          <a:lstStyle/>
          <a:p>
            <a:pPr>
              <a:defRPr/>
            </a:pPr>
            <a:endParaRPr lang="en-US" altLang="ru-RU"/>
          </a:p>
        </p:txBody>
      </p:sp>
      <p:sp>
        <p:nvSpPr>
          <p:cNvPr id="9" name="Номер слайда 8"/>
          <p:cNvSpPr>
            <a:spLocks noGrp="1"/>
          </p:cNvSpPr>
          <p:nvPr>
            <p:ph type="sldNum" sz="quarter" idx="12"/>
          </p:nvPr>
        </p:nvSpPr>
        <p:spPr/>
        <p:txBody>
          <a:bodyPr/>
          <a:lstStyle/>
          <a:p>
            <a:pPr>
              <a:defRPr/>
            </a:pPr>
            <a:fld id="{A200EC40-D883-403C-90CD-EC441DFC7407}" type="slidenum">
              <a:rPr lang="en-US" altLang="ru-RU" smtClean="0"/>
              <a:pPr>
                <a:defRPr/>
              </a:pPr>
              <a:t>‹#›</a:t>
            </a:fld>
            <a:endParaRPr lang="en-US" altLang="ru-RU"/>
          </a:p>
        </p:txBody>
      </p:sp>
    </p:spTree>
    <p:extLst>
      <p:ext uri="{BB962C8B-B14F-4D97-AF65-F5344CB8AC3E}">
        <p14:creationId xmlns:p14="http://schemas.microsoft.com/office/powerpoint/2010/main" val="338823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en-US" altLang="ru-RU"/>
          </a:p>
        </p:txBody>
      </p:sp>
      <p:sp>
        <p:nvSpPr>
          <p:cNvPr id="4" name="Нижний колонтитул 3"/>
          <p:cNvSpPr>
            <a:spLocks noGrp="1"/>
          </p:cNvSpPr>
          <p:nvPr>
            <p:ph type="ftr" sz="quarter" idx="11"/>
          </p:nvPr>
        </p:nvSpPr>
        <p:spPr/>
        <p:txBody>
          <a:bodyPr/>
          <a:lstStyle/>
          <a:p>
            <a:pPr>
              <a:defRPr/>
            </a:pPr>
            <a:endParaRPr lang="en-US" altLang="ru-RU"/>
          </a:p>
        </p:txBody>
      </p:sp>
      <p:sp>
        <p:nvSpPr>
          <p:cNvPr id="5" name="Номер слайда 4"/>
          <p:cNvSpPr>
            <a:spLocks noGrp="1"/>
          </p:cNvSpPr>
          <p:nvPr>
            <p:ph type="sldNum" sz="quarter" idx="12"/>
          </p:nvPr>
        </p:nvSpPr>
        <p:spPr/>
        <p:txBody>
          <a:bodyPr/>
          <a:lstStyle/>
          <a:p>
            <a:pPr>
              <a:defRPr/>
            </a:pPr>
            <a:fld id="{DCE36486-455C-4E9C-B1F6-3340A36B9EB6}" type="slidenum">
              <a:rPr lang="en-US" altLang="ru-RU" smtClean="0"/>
              <a:pPr>
                <a:defRPr/>
              </a:pPr>
              <a:t>‹#›</a:t>
            </a:fld>
            <a:endParaRPr lang="en-US" altLang="ru-RU"/>
          </a:p>
        </p:txBody>
      </p:sp>
    </p:spTree>
    <p:extLst>
      <p:ext uri="{BB962C8B-B14F-4D97-AF65-F5344CB8AC3E}">
        <p14:creationId xmlns:p14="http://schemas.microsoft.com/office/powerpoint/2010/main" val="3412186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ltLang="ru-RU"/>
          </a:p>
        </p:txBody>
      </p:sp>
      <p:sp>
        <p:nvSpPr>
          <p:cNvPr id="3" name="Нижний колонтитул 2"/>
          <p:cNvSpPr>
            <a:spLocks noGrp="1"/>
          </p:cNvSpPr>
          <p:nvPr>
            <p:ph type="ftr" sz="quarter" idx="11"/>
          </p:nvPr>
        </p:nvSpPr>
        <p:spPr/>
        <p:txBody>
          <a:bodyPr/>
          <a:lstStyle/>
          <a:p>
            <a:pPr>
              <a:defRPr/>
            </a:pPr>
            <a:endParaRPr lang="en-US" altLang="ru-RU"/>
          </a:p>
        </p:txBody>
      </p:sp>
      <p:sp>
        <p:nvSpPr>
          <p:cNvPr id="4" name="Номер слайда 3"/>
          <p:cNvSpPr>
            <a:spLocks noGrp="1"/>
          </p:cNvSpPr>
          <p:nvPr>
            <p:ph type="sldNum" sz="quarter" idx="12"/>
          </p:nvPr>
        </p:nvSpPr>
        <p:spPr/>
        <p:txBody>
          <a:bodyPr/>
          <a:lstStyle/>
          <a:p>
            <a:pPr>
              <a:defRPr/>
            </a:pPr>
            <a:fld id="{1983D80F-5EE6-4093-B30C-3A78D8B83272}" type="slidenum">
              <a:rPr lang="en-US" altLang="ru-RU" smtClean="0"/>
              <a:pPr>
                <a:defRPr/>
              </a:pPr>
              <a:t>‹#›</a:t>
            </a:fld>
            <a:endParaRPr lang="en-US" altLang="ru-RU"/>
          </a:p>
        </p:txBody>
      </p:sp>
    </p:spTree>
    <p:extLst>
      <p:ext uri="{BB962C8B-B14F-4D97-AF65-F5344CB8AC3E}">
        <p14:creationId xmlns:p14="http://schemas.microsoft.com/office/powerpoint/2010/main" val="424554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6FB2D7EA-8DFD-4A80-A8BB-E8072D7B4291}"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en-US" altLang="ru-RU"/>
          </a:p>
        </p:txBody>
      </p:sp>
      <p:sp>
        <p:nvSpPr>
          <p:cNvPr id="6" name="Нижний колонтитул 5"/>
          <p:cNvSpPr>
            <a:spLocks noGrp="1"/>
          </p:cNvSpPr>
          <p:nvPr>
            <p:ph type="ftr" sz="quarter" idx="11"/>
          </p:nvPr>
        </p:nvSpPr>
        <p:spPr/>
        <p:txBody>
          <a:bodyPr/>
          <a:lstStyle/>
          <a:p>
            <a:pPr>
              <a:defRPr/>
            </a:pPr>
            <a:endParaRPr lang="en-US" altLang="ru-RU"/>
          </a:p>
        </p:txBody>
      </p:sp>
      <p:sp>
        <p:nvSpPr>
          <p:cNvPr id="7" name="Номер слайда 6"/>
          <p:cNvSpPr>
            <a:spLocks noGrp="1"/>
          </p:cNvSpPr>
          <p:nvPr>
            <p:ph type="sldNum" sz="quarter" idx="12"/>
          </p:nvPr>
        </p:nvSpPr>
        <p:spPr/>
        <p:txBody>
          <a:bodyPr/>
          <a:lstStyle/>
          <a:p>
            <a:pPr>
              <a:defRPr/>
            </a:pPr>
            <a:fld id="{C1683B49-C488-43B3-B45E-37D75A5DCC11}" type="slidenum">
              <a:rPr lang="en-US" altLang="ru-RU" smtClean="0"/>
              <a:pPr>
                <a:defRPr/>
              </a:pPr>
              <a:t>‹#›</a:t>
            </a:fld>
            <a:endParaRPr lang="en-US" altLang="ru-RU"/>
          </a:p>
        </p:txBody>
      </p:sp>
    </p:spTree>
    <p:extLst>
      <p:ext uri="{BB962C8B-B14F-4D97-AF65-F5344CB8AC3E}">
        <p14:creationId xmlns:p14="http://schemas.microsoft.com/office/powerpoint/2010/main" val="161694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en-US" altLang="ru-RU"/>
          </a:p>
        </p:txBody>
      </p:sp>
      <p:sp>
        <p:nvSpPr>
          <p:cNvPr id="6" name="Нижний колонтитул 5"/>
          <p:cNvSpPr>
            <a:spLocks noGrp="1"/>
          </p:cNvSpPr>
          <p:nvPr>
            <p:ph type="ftr" sz="quarter" idx="11"/>
          </p:nvPr>
        </p:nvSpPr>
        <p:spPr/>
        <p:txBody>
          <a:bodyPr/>
          <a:lstStyle/>
          <a:p>
            <a:pPr>
              <a:defRPr/>
            </a:pPr>
            <a:endParaRPr lang="en-US" altLang="ru-RU"/>
          </a:p>
        </p:txBody>
      </p:sp>
      <p:sp>
        <p:nvSpPr>
          <p:cNvPr id="7" name="Номер слайда 6"/>
          <p:cNvSpPr>
            <a:spLocks noGrp="1"/>
          </p:cNvSpPr>
          <p:nvPr>
            <p:ph type="sldNum" sz="quarter" idx="12"/>
          </p:nvPr>
        </p:nvSpPr>
        <p:spPr/>
        <p:txBody>
          <a:bodyPr/>
          <a:lstStyle/>
          <a:p>
            <a:pPr>
              <a:defRPr/>
            </a:pPr>
            <a:fld id="{43CD90CB-1374-4540-A508-EC4CB3E63C99}" type="slidenum">
              <a:rPr lang="en-US" altLang="ru-RU" smtClean="0"/>
              <a:pPr>
                <a:defRPr/>
              </a:pPr>
              <a:t>‹#›</a:t>
            </a:fld>
            <a:endParaRPr lang="en-US" altLang="ru-RU"/>
          </a:p>
        </p:txBody>
      </p:sp>
    </p:spTree>
    <p:extLst>
      <p:ext uri="{BB962C8B-B14F-4D97-AF65-F5344CB8AC3E}">
        <p14:creationId xmlns:p14="http://schemas.microsoft.com/office/powerpoint/2010/main" val="4265865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n-US" altLang="ru-RU"/>
          </a:p>
        </p:txBody>
      </p:sp>
      <p:sp>
        <p:nvSpPr>
          <p:cNvPr id="5" name="Нижний колонтитул 4"/>
          <p:cNvSpPr>
            <a:spLocks noGrp="1"/>
          </p:cNvSpPr>
          <p:nvPr>
            <p:ph type="ftr" sz="quarter" idx="11"/>
          </p:nvPr>
        </p:nvSpPr>
        <p:spPr/>
        <p:txBody>
          <a:bodyPr/>
          <a:lstStyle/>
          <a:p>
            <a:pPr>
              <a:defRPr/>
            </a:pPr>
            <a:endParaRPr lang="en-US" altLang="ru-RU"/>
          </a:p>
        </p:txBody>
      </p:sp>
      <p:sp>
        <p:nvSpPr>
          <p:cNvPr id="6" name="Номер слайда 5"/>
          <p:cNvSpPr>
            <a:spLocks noGrp="1"/>
          </p:cNvSpPr>
          <p:nvPr>
            <p:ph type="sldNum" sz="quarter" idx="12"/>
          </p:nvPr>
        </p:nvSpPr>
        <p:spPr/>
        <p:txBody>
          <a:bodyPr/>
          <a:lstStyle/>
          <a:p>
            <a:pPr>
              <a:defRPr/>
            </a:pPr>
            <a:fld id="{83643CBE-F762-49A1-AC9A-22F6D3214AFC}" type="slidenum">
              <a:rPr lang="en-US" altLang="ru-RU" smtClean="0"/>
              <a:pPr>
                <a:defRPr/>
              </a:pPr>
              <a:t>‹#›</a:t>
            </a:fld>
            <a:endParaRPr lang="en-US" altLang="ru-RU"/>
          </a:p>
        </p:txBody>
      </p:sp>
    </p:spTree>
    <p:extLst>
      <p:ext uri="{BB962C8B-B14F-4D97-AF65-F5344CB8AC3E}">
        <p14:creationId xmlns:p14="http://schemas.microsoft.com/office/powerpoint/2010/main" val="3732015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n-US" altLang="ru-RU"/>
          </a:p>
        </p:txBody>
      </p:sp>
      <p:sp>
        <p:nvSpPr>
          <p:cNvPr id="5" name="Нижний колонтитул 4"/>
          <p:cNvSpPr>
            <a:spLocks noGrp="1"/>
          </p:cNvSpPr>
          <p:nvPr>
            <p:ph type="ftr" sz="quarter" idx="11"/>
          </p:nvPr>
        </p:nvSpPr>
        <p:spPr/>
        <p:txBody>
          <a:bodyPr/>
          <a:lstStyle/>
          <a:p>
            <a:pPr>
              <a:defRPr/>
            </a:pPr>
            <a:endParaRPr lang="en-US" altLang="ru-RU"/>
          </a:p>
        </p:txBody>
      </p:sp>
      <p:sp>
        <p:nvSpPr>
          <p:cNvPr id="6" name="Номер слайда 5"/>
          <p:cNvSpPr>
            <a:spLocks noGrp="1"/>
          </p:cNvSpPr>
          <p:nvPr>
            <p:ph type="sldNum" sz="quarter" idx="12"/>
          </p:nvPr>
        </p:nvSpPr>
        <p:spPr/>
        <p:txBody>
          <a:bodyPr/>
          <a:lstStyle/>
          <a:p>
            <a:pPr>
              <a:defRPr/>
            </a:pPr>
            <a:fld id="{60D53CE3-E24D-406A-B3B5-1E21B03A99CD}" type="slidenum">
              <a:rPr lang="en-US" altLang="ru-RU" smtClean="0"/>
              <a:pPr>
                <a:defRPr/>
              </a:pPr>
              <a:t>‹#›</a:t>
            </a:fld>
            <a:endParaRPr lang="en-US" altLang="ru-RU"/>
          </a:p>
        </p:txBody>
      </p:sp>
    </p:spTree>
    <p:extLst>
      <p:ext uri="{BB962C8B-B14F-4D97-AF65-F5344CB8AC3E}">
        <p14:creationId xmlns:p14="http://schemas.microsoft.com/office/powerpoint/2010/main" val="2328514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5324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7531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5490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2092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3357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201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40F5BEA7-3E93-47AD-9AFE-A003B91C3ADD}" type="slidenum">
              <a:rPr lang="en-US" altLang="ru-RU"/>
              <a:pPr>
                <a:defRPr/>
              </a:pPr>
              <a:t>‹#›</a:t>
            </a:fld>
            <a:endParaRPr lang="en-US" alt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8623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4280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8477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302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8206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973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407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0920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3793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046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9" name="Rectangle 6"/>
          <p:cNvSpPr>
            <a:spLocks noGrp="1" noChangeArrowheads="1"/>
          </p:cNvSpPr>
          <p:nvPr>
            <p:ph type="sldNum" sz="quarter" idx="12"/>
          </p:nvPr>
        </p:nvSpPr>
        <p:spPr>
          <a:ln/>
        </p:spPr>
        <p:txBody>
          <a:bodyPr/>
          <a:lstStyle>
            <a:lvl1pPr>
              <a:defRPr/>
            </a:lvl1pPr>
          </a:lstStyle>
          <a:p>
            <a:pPr>
              <a:defRPr/>
            </a:pPr>
            <a:fld id="{A200EC40-D883-403C-90CD-EC441DFC7407}" type="slidenum">
              <a:rPr lang="en-US" altLang="ru-RU"/>
              <a:pPr>
                <a:defRPr/>
              </a:pPr>
              <a:t>‹#›</a:t>
            </a:fld>
            <a:endParaRPr lang="en-US" alt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3678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0695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2864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5517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9078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12.04.2022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346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5" name="Rectangle 6"/>
          <p:cNvSpPr>
            <a:spLocks noGrp="1" noChangeArrowheads="1"/>
          </p:cNvSpPr>
          <p:nvPr>
            <p:ph type="sldNum" sz="quarter" idx="12"/>
          </p:nvPr>
        </p:nvSpPr>
        <p:spPr>
          <a:ln/>
        </p:spPr>
        <p:txBody>
          <a:bodyPr/>
          <a:lstStyle>
            <a:lvl1pPr>
              <a:defRPr/>
            </a:lvl1pPr>
          </a:lstStyle>
          <a:p>
            <a:pPr>
              <a:defRPr/>
            </a:pPr>
            <a:fld id="{DCE36486-455C-4E9C-B1F6-3340A36B9EB6}"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4" name="Rectangle 6"/>
          <p:cNvSpPr>
            <a:spLocks noGrp="1" noChangeArrowheads="1"/>
          </p:cNvSpPr>
          <p:nvPr>
            <p:ph type="sldNum" sz="quarter" idx="12"/>
          </p:nvPr>
        </p:nvSpPr>
        <p:spPr>
          <a:ln/>
        </p:spPr>
        <p:txBody>
          <a:bodyPr/>
          <a:lstStyle>
            <a:lvl1pPr>
              <a:defRPr/>
            </a:lvl1pPr>
          </a:lstStyle>
          <a:p>
            <a:pPr>
              <a:defRPr/>
            </a:pPr>
            <a:fld id="{1983D80F-5EE6-4093-B30C-3A78D8B83272}"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C1683B49-C488-43B3-B45E-37D75A5DCC11}"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43CD90CB-1374-4540-A508-EC4CB3E63C99}"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CB34B8CC-B1E7-4667-8E21-01623741FE4B}"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endParaRPr lang="ru-RU" altLang="ru-RU" smtClean="0"/>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ru-RU"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ru-RU"/>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ru-RU"/>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8DDB3D79-7B37-497E-BF67-B103F53E5EA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4200"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34B8CC-B1E7-4667-8E21-01623741FE4B}" type="slidenum">
              <a:rPr lang="en-US" altLang="ru-RU" smtClean="0"/>
              <a:pPr>
                <a:defRPr/>
              </a:pPr>
              <a:t>‹#›</a:t>
            </a:fld>
            <a:endParaRPr lang="en-US" altLang="ru-RU"/>
          </a:p>
        </p:txBody>
      </p:sp>
    </p:spTree>
    <p:extLst>
      <p:ext uri="{BB962C8B-B14F-4D97-AF65-F5344CB8AC3E}">
        <p14:creationId xmlns:p14="http://schemas.microsoft.com/office/powerpoint/2010/main" val="109595393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4C71EC6-210F-42DE-9C53-41977AD35B3D}" type="datetimeFigureOut">
              <a:rPr lang="ru-RU" b="0" smtClean="0">
                <a:solidFill>
                  <a:prstClr val="black">
                    <a:tint val="75000"/>
                  </a:prstClr>
                </a:solidFill>
                <a:latin typeface="Calibri"/>
                <a:cs typeface="+mn-cs"/>
              </a:rPr>
              <a:pPr fontAlgn="auto">
                <a:spcBef>
                  <a:spcPts val="0"/>
                </a:spcBef>
                <a:spcAft>
                  <a:spcPts val="0"/>
                </a:spcAft>
              </a:pPr>
              <a:t>12.04.2022</a:t>
            </a:fld>
            <a:endParaRPr lang="ru-RU" b="0">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b="0">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9B0651-EE4F-4900-A07F-96A6BFA9D0F0}" type="slidenum">
              <a:rPr lang="ru-RU" b="0" smtClean="0">
                <a:solidFill>
                  <a:prstClr val="black">
                    <a:tint val="75000"/>
                  </a:prstClr>
                </a:solidFill>
                <a:latin typeface="Calibri"/>
                <a:cs typeface="+mn-cs"/>
              </a:rPr>
              <a:pPr fontAlgn="auto">
                <a:spcBef>
                  <a:spcPts val="0"/>
                </a:spcBef>
                <a:spcAft>
                  <a:spcPts val="0"/>
                </a:spcAft>
              </a:pPr>
              <a:t>‹#›</a:t>
            </a:fld>
            <a:endParaRPr lang="ru-RU" b="0">
              <a:solidFill>
                <a:prstClr val="black">
                  <a:tint val="75000"/>
                </a:prstClr>
              </a:solidFill>
              <a:latin typeface="Calibri"/>
              <a:cs typeface="+mn-cs"/>
            </a:endParaRPr>
          </a:p>
        </p:txBody>
      </p:sp>
    </p:spTree>
    <p:extLst>
      <p:ext uri="{BB962C8B-B14F-4D97-AF65-F5344CB8AC3E}">
        <p14:creationId xmlns:p14="http://schemas.microsoft.com/office/powerpoint/2010/main" val="2672036465"/>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4C71EC6-210F-42DE-9C53-41977AD35B3D}" type="datetimeFigureOut">
              <a:rPr lang="ru-RU" b="0" smtClean="0">
                <a:solidFill>
                  <a:prstClr val="black">
                    <a:tint val="75000"/>
                  </a:prstClr>
                </a:solidFill>
                <a:latin typeface="Calibri"/>
                <a:cs typeface="+mn-cs"/>
              </a:rPr>
              <a:pPr fontAlgn="auto">
                <a:spcBef>
                  <a:spcPts val="0"/>
                </a:spcBef>
                <a:spcAft>
                  <a:spcPts val="0"/>
                </a:spcAft>
              </a:pPr>
              <a:t>12.04.2022</a:t>
            </a:fld>
            <a:endParaRPr lang="ru-RU" b="0">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b="0">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9B0651-EE4F-4900-A07F-96A6BFA9D0F0}" type="slidenum">
              <a:rPr lang="ru-RU" b="0" smtClean="0">
                <a:solidFill>
                  <a:prstClr val="black">
                    <a:tint val="75000"/>
                  </a:prstClr>
                </a:solidFill>
                <a:latin typeface="Calibri"/>
                <a:cs typeface="+mn-cs"/>
              </a:rPr>
              <a:pPr fontAlgn="auto">
                <a:spcBef>
                  <a:spcPts val="0"/>
                </a:spcBef>
                <a:spcAft>
                  <a:spcPts val="0"/>
                </a:spcAft>
              </a:pPr>
              <a:t>‹#›</a:t>
            </a:fld>
            <a:endParaRPr lang="ru-RU" b="0">
              <a:solidFill>
                <a:prstClr val="black">
                  <a:tint val="75000"/>
                </a:prstClr>
              </a:solidFill>
              <a:latin typeface="Calibri"/>
              <a:cs typeface="+mn-cs"/>
            </a:endParaRPr>
          </a:p>
        </p:txBody>
      </p:sp>
    </p:spTree>
    <p:extLst>
      <p:ext uri="{BB962C8B-B14F-4D97-AF65-F5344CB8AC3E}">
        <p14:creationId xmlns:p14="http://schemas.microsoft.com/office/powerpoint/2010/main" val="1719162009"/>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6.png"/><Relationship Id="rId7" Type="http://schemas.openxmlformats.org/officeDocument/2006/relationships/package" Target="../embeddings/Microsoft_Word_Document1.docx"/><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e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hyperlink" Target="http://skiv.instrao.ru/bank-zadaniy/estestvennonauchnaya-gramotnost" TargetMode="Externa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kiv.instrao.ru/bank-zadaniy/estestvennonauchnaya-gramotnost/"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Ф</a:t>
            </a:r>
            <a:r>
              <a:rPr lang="ru-RU" b="1" dirty="0" smtClean="0"/>
              <a:t>ормы работы учителя по формированию функциональной грамотности на уроках биологии</a:t>
            </a:r>
            <a:endParaRPr lang="ru-RU" b="1" dirty="0"/>
          </a:p>
        </p:txBody>
      </p:sp>
      <p:sp>
        <p:nvSpPr>
          <p:cNvPr id="3" name="Подзаголовок 2"/>
          <p:cNvSpPr>
            <a:spLocks noGrp="1"/>
          </p:cNvSpPr>
          <p:nvPr>
            <p:ph type="subTitle" idx="1"/>
          </p:nvPr>
        </p:nvSpPr>
        <p:spPr>
          <a:xfrm>
            <a:off x="1371600" y="4421874"/>
            <a:ext cx="7308376" cy="1216925"/>
          </a:xfrm>
        </p:spPr>
        <p:txBody>
          <a:bodyPr>
            <a:normAutofit fontScale="92500" lnSpcReduction="10000"/>
          </a:bodyPr>
          <a:lstStyle/>
          <a:p>
            <a:r>
              <a:rPr lang="ru-RU" sz="1800" dirty="0">
                <a:solidFill>
                  <a:schemeClr val="tx1"/>
                </a:solidFill>
              </a:rPr>
              <a:t>Сосновских </a:t>
            </a:r>
            <a:r>
              <a:rPr lang="ru-RU" sz="1800" dirty="0" smtClean="0">
                <a:solidFill>
                  <a:schemeClr val="tx1"/>
                </a:solidFill>
              </a:rPr>
              <a:t>Светлана Валерьевна,                                                      </a:t>
            </a:r>
            <a:endParaRPr lang="ru-RU" sz="1800" dirty="0" smtClean="0">
              <a:solidFill>
                <a:schemeClr val="tx1"/>
              </a:solidFill>
            </a:endParaRPr>
          </a:p>
          <a:p>
            <a:r>
              <a:rPr lang="ru-RU" sz="1800" dirty="0">
                <a:solidFill>
                  <a:schemeClr val="tx1"/>
                </a:solidFill>
              </a:rPr>
              <a:t>у</a:t>
            </a:r>
            <a:r>
              <a:rPr lang="ru-RU" sz="1800" dirty="0" smtClean="0">
                <a:solidFill>
                  <a:schemeClr val="tx1"/>
                </a:solidFill>
              </a:rPr>
              <a:t>читель </a:t>
            </a:r>
            <a:r>
              <a:rPr lang="ru-RU" sz="1800" dirty="0" smtClean="0">
                <a:solidFill>
                  <a:schemeClr val="tx1"/>
                </a:solidFill>
              </a:rPr>
              <a:t>биологии МАОУ СОШ №</a:t>
            </a:r>
            <a:r>
              <a:rPr lang="ru-RU" sz="1800" dirty="0" smtClean="0">
                <a:solidFill>
                  <a:schemeClr val="tx1"/>
                </a:solidFill>
              </a:rPr>
              <a:t>92 города Тюмени</a:t>
            </a:r>
          </a:p>
          <a:p>
            <a:r>
              <a:rPr lang="ru-RU" sz="1800" smtClean="0">
                <a:solidFill>
                  <a:schemeClr val="tx1"/>
                </a:solidFill>
              </a:rPr>
              <a:t>(практико-ориентированный  семинар 12.04.2022</a:t>
            </a:r>
            <a:r>
              <a:rPr lang="ru-RU" sz="1800">
                <a:solidFill>
                  <a:schemeClr val="tx1"/>
                </a:solidFill>
              </a:rPr>
              <a:t>)</a:t>
            </a:r>
            <a:r>
              <a:rPr lang="ru-RU" sz="1800" smtClean="0">
                <a:solidFill>
                  <a:schemeClr val="tx1"/>
                </a:solidFill>
              </a:rPr>
              <a:t>                                                                                                                         </a:t>
            </a:r>
            <a:endParaRPr lang="ru-RU" sz="1800" dirty="0" smtClean="0">
              <a:solidFill>
                <a:schemeClr val="tx1"/>
              </a:solidFill>
            </a:endParaRPr>
          </a:p>
          <a:p>
            <a:r>
              <a:rPr lang="ru-RU" sz="1800" dirty="0">
                <a:solidFill>
                  <a:schemeClr val="tx1"/>
                </a:solidFill>
              </a:rPr>
              <a:t> </a:t>
            </a:r>
            <a:r>
              <a:rPr lang="ru-RU" sz="1800" dirty="0" smtClean="0">
                <a:solidFill>
                  <a:schemeClr val="tx1"/>
                </a:solidFill>
              </a:rPr>
              <a:t>                                                                                       </a:t>
            </a:r>
            <a:endParaRPr lang="ru-RU" sz="1800" dirty="0">
              <a:solidFill>
                <a:schemeClr val="tx1"/>
              </a:solidFill>
            </a:endParaRPr>
          </a:p>
        </p:txBody>
      </p:sp>
    </p:spTree>
    <p:extLst>
      <p:ext uri="{BB962C8B-B14F-4D97-AF65-F5344CB8AC3E}">
        <p14:creationId xmlns:p14="http://schemas.microsoft.com/office/powerpoint/2010/main" val="1144681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0"/>
            <a:ext cx="9144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ru-RU" b="0" dirty="0" smtClean="0">
                <a:solidFill>
                  <a:prstClr val="black"/>
                </a:solidFill>
              </a:rPr>
              <a:t>Международные </a:t>
            </a:r>
            <a:r>
              <a:rPr lang="ru-RU" b="0" dirty="0">
                <a:solidFill>
                  <a:prstClr val="black"/>
                </a:solidFill>
              </a:rPr>
              <a:t>исследования в области образования </a:t>
            </a:r>
          </a:p>
        </p:txBody>
      </p:sp>
      <p:graphicFrame>
        <p:nvGraphicFramePr>
          <p:cNvPr id="2" name="Схема 1"/>
          <p:cNvGraphicFramePr/>
          <p:nvPr>
            <p:extLst>
              <p:ext uri="{D42A27DB-BD31-4B8C-83A1-F6EECF244321}">
                <p14:modId xmlns:p14="http://schemas.microsoft.com/office/powerpoint/2010/main" val="2712535209"/>
              </p:ext>
            </p:extLst>
          </p:nvPr>
        </p:nvGraphicFramePr>
        <p:xfrm>
          <a:off x="0" y="908720"/>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47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184467"/>
          </a:xfrm>
        </p:spPr>
        <p:txBody>
          <a:bodyPr>
            <a:normAutofit fontScale="90000"/>
          </a:bodyPr>
          <a:lstStyle/>
          <a:p>
            <a:pPr algn="l"/>
            <a:r>
              <a:rPr lang="ru-RU" sz="4000" b="1" dirty="0" smtClean="0"/>
              <a:t> Естественнонаучная грамотность</a:t>
            </a:r>
            <a:r>
              <a:rPr lang="ru-RU" sz="4000" dirty="0" smtClean="0"/>
              <a:t>. </a:t>
            </a:r>
            <a:r>
              <a:rPr lang="ru-RU" sz="4000" b="1" dirty="0" smtClean="0"/>
              <a:t>Р</a:t>
            </a:r>
            <a:r>
              <a:rPr lang="en-US" sz="4000" b="1" dirty="0" err="1" smtClean="0"/>
              <a:t>isa</a:t>
            </a:r>
            <a:r>
              <a:rPr lang="en-US" sz="2700" dirty="0" smtClean="0"/>
              <a:t/>
            </a:r>
            <a:br>
              <a:rPr lang="en-US" sz="2700" dirty="0" smtClean="0"/>
            </a:br>
            <a:r>
              <a:rPr lang="ru-RU" sz="2700" dirty="0" smtClean="0"/>
              <a:t>Способность человека занимать активную гражданскую позицию по вопросам, связанным с развитием естественных наук и применением их достижений, его готовность интересоваться естественно-научными идеями. Естественно-научно грамотный человек стремиться участвовать в аргументированном обсуждении проблем, имеющим отношение к естественным наукам и технологиям, что требует от него следующих компетенций:</a:t>
            </a:r>
            <a:br>
              <a:rPr lang="ru-RU" sz="2700" dirty="0" smtClean="0"/>
            </a:br>
            <a:r>
              <a:rPr lang="ru-RU" sz="2700" b="1" dirty="0" smtClean="0"/>
              <a:t>1. Научно объяснять явления</a:t>
            </a:r>
            <a:br>
              <a:rPr lang="ru-RU" sz="2700" b="1" dirty="0" smtClean="0"/>
            </a:br>
            <a:r>
              <a:rPr lang="ru-RU" sz="2700" b="1" dirty="0" smtClean="0"/>
              <a:t>2. Понимать особенности естественно-научного исследования</a:t>
            </a:r>
            <a:br>
              <a:rPr lang="ru-RU" sz="2700" b="1" dirty="0" smtClean="0"/>
            </a:br>
            <a:r>
              <a:rPr lang="ru-RU" sz="2700" b="1" dirty="0" smtClean="0"/>
              <a:t>3. Научно интерпретировать данные и использовать доказательства для получения выводов.</a:t>
            </a:r>
            <a:r>
              <a:rPr lang="en-US" sz="2200" dirty="0" smtClean="0"/>
              <a:t/>
            </a:r>
            <a:br>
              <a:rPr lang="en-US" sz="2200" dirty="0" smtClean="0"/>
            </a:br>
            <a:endParaRPr lang="ru-RU" sz="2200" dirty="0"/>
          </a:p>
        </p:txBody>
      </p:sp>
    </p:spTree>
    <p:extLst>
      <p:ext uri="{BB962C8B-B14F-4D97-AF65-F5344CB8AC3E}">
        <p14:creationId xmlns:p14="http://schemas.microsoft.com/office/powerpoint/2010/main" val="194499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6303583"/>
          </a:xfrm>
        </p:spPr>
        <p:txBody>
          <a:bodyPr>
            <a:normAutofit/>
          </a:bodyPr>
          <a:lstStyle/>
          <a:p>
            <a:pPr algn="l"/>
            <a:r>
              <a:rPr lang="ru-RU" sz="2800" dirty="0"/>
              <a:t>Для формирования/оценки естественнонаучной грамотности используются тематические блоки, которые включают описание реальной ситуации и задания, </a:t>
            </a:r>
            <a:r>
              <a:rPr lang="ru-RU" sz="2800" dirty="0" smtClean="0"/>
              <a:t>связанные с </a:t>
            </a:r>
            <a:r>
              <a:rPr lang="ru-RU" sz="2800" dirty="0"/>
              <a:t>этой ситуацией.</a:t>
            </a:r>
            <a:br>
              <a:rPr lang="ru-RU" sz="2800" dirty="0"/>
            </a:br>
            <a:r>
              <a:rPr lang="ru-RU" sz="2800" dirty="0"/>
              <a:t>Каждое из заданий характеризуется следующими признаками: </a:t>
            </a:r>
            <a:r>
              <a:rPr lang="ru-RU" sz="2800" dirty="0" smtClean="0"/>
              <a:t/>
            </a:r>
            <a:br>
              <a:rPr lang="ru-RU" sz="2800" dirty="0" smtClean="0"/>
            </a:br>
            <a:r>
              <a:rPr lang="ru-RU" sz="2800" dirty="0" smtClean="0"/>
              <a:t>1. Компетентность </a:t>
            </a:r>
            <a:br>
              <a:rPr lang="ru-RU" sz="2800" dirty="0" smtClean="0"/>
            </a:br>
            <a:r>
              <a:rPr lang="ru-RU" sz="2800" dirty="0" smtClean="0"/>
              <a:t>2. </a:t>
            </a:r>
            <a:r>
              <a:rPr lang="ru-RU" sz="2800" dirty="0"/>
              <a:t>Е</a:t>
            </a:r>
            <a:r>
              <a:rPr lang="ru-RU" sz="2800" dirty="0" smtClean="0"/>
              <a:t>стественно-научное знание </a:t>
            </a:r>
            <a:br>
              <a:rPr lang="ru-RU" sz="2800" dirty="0" smtClean="0"/>
            </a:br>
            <a:r>
              <a:rPr lang="ru-RU" sz="2800" dirty="0" smtClean="0"/>
              <a:t>3. Контекст </a:t>
            </a:r>
            <a:br>
              <a:rPr lang="ru-RU" sz="2800" dirty="0" smtClean="0"/>
            </a:br>
            <a:r>
              <a:rPr lang="ru-RU" sz="2800" dirty="0" smtClean="0"/>
              <a:t>4. </a:t>
            </a:r>
            <a:r>
              <a:rPr lang="ru-RU" sz="2800" dirty="0"/>
              <a:t>У</a:t>
            </a:r>
            <a:r>
              <a:rPr lang="ru-RU" sz="2800" dirty="0" smtClean="0"/>
              <a:t>ровень </a:t>
            </a:r>
            <a:r>
              <a:rPr lang="ru-RU" sz="2800" dirty="0"/>
              <a:t>сложности</a:t>
            </a:r>
            <a:r>
              <a:rPr lang="ru-RU" dirty="0"/>
              <a:t/>
            </a:r>
            <a:br>
              <a:rPr lang="ru-RU" dirty="0"/>
            </a:br>
            <a:endParaRPr lang="ru-RU" dirty="0"/>
          </a:p>
        </p:txBody>
      </p:sp>
    </p:spTree>
    <p:extLst>
      <p:ext uri="{BB962C8B-B14F-4D97-AF65-F5344CB8AC3E}">
        <p14:creationId xmlns:p14="http://schemas.microsoft.com/office/powerpoint/2010/main" val="4003606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641445" y="627797"/>
            <a:ext cx="8161361" cy="4031873"/>
          </a:xfrm>
          <a:prstGeom prst="rect">
            <a:avLst/>
          </a:prstGeom>
        </p:spPr>
        <p:txBody>
          <a:bodyPr wrap="square">
            <a:spAutoFit/>
          </a:bodyPr>
          <a:lstStyle/>
          <a:p>
            <a:r>
              <a:rPr lang="ru-RU" sz="3200" dirty="0" smtClean="0"/>
              <a:t>Естественнонаучное знание</a:t>
            </a:r>
            <a:endParaRPr lang="ru-RU" sz="3200" dirty="0"/>
          </a:p>
          <a:p>
            <a:r>
              <a:rPr lang="ru-RU" sz="2800" b="0" dirty="0" err="1"/>
              <a:t>Знаниевая</a:t>
            </a:r>
            <a:r>
              <a:rPr lang="ru-RU" sz="2800" b="0" dirty="0"/>
              <a:t> (или тематическая) составляющая представляется двумя блоками: </a:t>
            </a:r>
            <a:endParaRPr lang="ru-RU" sz="2800" b="0" dirty="0" smtClean="0"/>
          </a:p>
          <a:p>
            <a:pPr marL="514350" indent="-514350">
              <a:buAutoNum type="arabicPeriod"/>
            </a:pPr>
            <a:r>
              <a:rPr lang="ru-RU" sz="2800" b="0" dirty="0" smtClean="0"/>
              <a:t>Знание </a:t>
            </a:r>
            <a:r>
              <a:rPr lang="ru-RU" sz="2800" b="0" dirty="0"/>
              <a:t>содержания (определяется для каждого из классов на основе программ по биологии, физике и химии) </a:t>
            </a:r>
            <a:r>
              <a:rPr lang="ru-RU" sz="2800" b="0" dirty="0" smtClean="0"/>
              <a:t>o</a:t>
            </a:r>
          </a:p>
          <a:p>
            <a:pPr marL="514350" indent="-514350">
              <a:buAutoNum type="arabicPeriod"/>
            </a:pPr>
            <a:r>
              <a:rPr lang="ru-RU" sz="2800" b="0" dirty="0" smtClean="0"/>
              <a:t> </a:t>
            </a:r>
            <a:r>
              <a:rPr lang="ru-RU" sz="2800" b="0" dirty="0"/>
              <a:t>З</a:t>
            </a:r>
            <a:r>
              <a:rPr lang="ru-RU" sz="2800" b="0" dirty="0" smtClean="0"/>
              <a:t>нание </a:t>
            </a:r>
            <a:r>
              <a:rPr lang="ru-RU" sz="2800" b="0" dirty="0"/>
              <a:t>процедур (включает понимание естественно-научных методов познания (наблюдения, измерения</a:t>
            </a:r>
            <a:r>
              <a:rPr lang="ru-RU" sz="2800" b="0" dirty="0" smtClean="0"/>
              <a:t>, опыты</a:t>
            </a:r>
            <a:r>
              <a:rPr lang="ru-RU" sz="2800" b="0" dirty="0"/>
              <a:t>)</a:t>
            </a:r>
          </a:p>
        </p:txBody>
      </p:sp>
    </p:spTree>
    <p:extLst>
      <p:ext uri="{BB962C8B-B14F-4D97-AF65-F5344CB8AC3E}">
        <p14:creationId xmlns:p14="http://schemas.microsoft.com/office/powerpoint/2010/main" val="3749211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Контексты</a:t>
            </a:r>
            <a:r>
              <a:rPr lang="ru-RU" b="1" dirty="0" smtClean="0"/>
              <a:t> </a:t>
            </a:r>
            <a:r>
              <a:rPr lang="ru-RU" sz="1800" dirty="0" smtClean="0"/>
              <a:t>( пример для 8 класса)</a:t>
            </a:r>
            <a:r>
              <a:rPr lang="ru-RU" dirty="0" smtClean="0"/>
              <a:t/>
            </a:r>
            <a:br>
              <a:rPr lang="ru-RU" dirty="0" smtClean="0"/>
            </a:br>
            <a:endParaRPr lang="ru-RU" dirty="0"/>
          </a:p>
        </p:txBody>
      </p:sp>
      <p:sp>
        <p:nvSpPr>
          <p:cNvPr id="3" name="Объект 2"/>
          <p:cNvSpPr>
            <a:spLocks noGrp="1"/>
          </p:cNvSpPr>
          <p:nvPr>
            <p:ph sz="half" idx="1"/>
          </p:nvPr>
        </p:nvSpPr>
        <p:spPr/>
        <p:txBody>
          <a:bodyPr>
            <a:normAutofit/>
          </a:bodyPr>
          <a:lstStyle/>
          <a:p>
            <a:pPr marL="0" indent="0">
              <a:buNone/>
            </a:pPr>
            <a:r>
              <a:rPr lang="ru-RU" sz="1600" dirty="0" smtClean="0">
                <a:solidFill>
                  <a:srgbClr val="FF0000"/>
                </a:solidFill>
              </a:rPr>
              <a:t>Процессы и явления в неживой природе</a:t>
            </a:r>
          </a:p>
          <a:p>
            <a:pPr marL="0" lvl="0" indent="0">
              <a:buNone/>
            </a:pPr>
            <a:r>
              <a:rPr lang="ru-RU" sz="1600" dirty="0" smtClean="0"/>
              <a:t>Образование росы, тумана, инея, замерзание водоёма, дрейф магнитных полюсов, горение веществ, эле</a:t>
            </a:r>
          </a:p>
          <a:p>
            <a:pPr marL="0" lvl="0" indent="0">
              <a:buNone/>
            </a:pPr>
            <a:r>
              <a:rPr lang="ru-RU" sz="1600" dirty="0" smtClean="0">
                <a:solidFill>
                  <a:srgbClr val="FF0000"/>
                </a:solidFill>
              </a:rPr>
              <a:t>Процессы </a:t>
            </a:r>
            <a:r>
              <a:rPr lang="ru-RU" sz="1600" dirty="0">
                <a:solidFill>
                  <a:srgbClr val="FF0000"/>
                </a:solidFill>
              </a:rPr>
              <a:t>и явления в </a:t>
            </a:r>
            <a:r>
              <a:rPr lang="ru-RU" sz="1600" dirty="0" smtClean="0">
                <a:solidFill>
                  <a:srgbClr val="FF0000"/>
                </a:solidFill>
              </a:rPr>
              <a:t>живой </a:t>
            </a:r>
            <a:r>
              <a:rPr lang="ru-RU" sz="1600" dirty="0">
                <a:solidFill>
                  <a:srgbClr val="FF0000"/>
                </a:solidFill>
              </a:rPr>
              <a:t>природе</a:t>
            </a:r>
          </a:p>
          <a:p>
            <a:pPr marL="0" indent="0">
              <a:buNone/>
            </a:pPr>
            <a:r>
              <a:rPr lang="ru-RU" sz="1600" dirty="0" smtClean="0"/>
              <a:t>Питание. Дыхание, раздражимость, движение. Ритмичность, </a:t>
            </a:r>
            <a:r>
              <a:rPr lang="ru-RU" sz="1600" dirty="0" err="1" smtClean="0"/>
              <a:t>саморегуляция</a:t>
            </a:r>
            <a:endParaRPr lang="ru-RU" sz="1600" dirty="0" smtClean="0"/>
          </a:p>
          <a:p>
            <a:pPr marL="0" indent="0">
              <a:buNone/>
            </a:pPr>
            <a:r>
              <a:rPr lang="ru-RU" sz="1600" dirty="0" smtClean="0">
                <a:solidFill>
                  <a:srgbClr val="FF0000"/>
                </a:solidFill>
              </a:rPr>
              <a:t>Современные  технологии</a:t>
            </a:r>
          </a:p>
          <a:p>
            <a:pPr marL="0" indent="0">
              <a:buNone/>
            </a:pPr>
            <a:r>
              <a:rPr lang="ru-RU" sz="1600" dirty="0" err="1" smtClean="0"/>
              <a:t>Трансгенные</a:t>
            </a:r>
            <a:r>
              <a:rPr lang="ru-RU" sz="1600" dirty="0" smtClean="0"/>
              <a:t> животные, генная инженерия в животноводстве, медицине, клонирование животных, современные пластмассы, водородное топливо</a:t>
            </a:r>
          </a:p>
          <a:p>
            <a:pPr marL="0" indent="0">
              <a:buNone/>
            </a:pPr>
            <a:r>
              <a:rPr lang="ru-RU" sz="1600" dirty="0" smtClean="0">
                <a:solidFill>
                  <a:srgbClr val="FF0000"/>
                </a:solidFill>
              </a:rPr>
              <a:t>Техника и технология в быту</a:t>
            </a:r>
          </a:p>
          <a:p>
            <a:pPr marL="0" indent="0">
              <a:buNone/>
            </a:pPr>
            <a:r>
              <a:rPr lang="ru-RU" sz="1600" dirty="0" smtClean="0"/>
              <a:t>Современные осветительные и нагревательные  приборы, </a:t>
            </a:r>
            <a:r>
              <a:rPr lang="ru-RU" sz="1600" dirty="0" err="1" smtClean="0"/>
              <a:t>термогигрометр</a:t>
            </a:r>
            <a:r>
              <a:rPr lang="ru-RU" sz="1600" dirty="0" smtClean="0"/>
              <a:t>, бытовые фильтры, </a:t>
            </a:r>
            <a:r>
              <a:rPr lang="ru-RU" sz="1600" dirty="0" err="1" smtClean="0"/>
              <a:t>экотесты</a:t>
            </a:r>
            <a:endParaRPr lang="ru-RU" sz="1600" dirty="0" smtClean="0"/>
          </a:p>
        </p:txBody>
      </p:sp>
      <p:sp>
        <p:nvSpPr>
          <p:cNvPr id="4" name="Объект 3"/>
          <p:cNvSpPr>
            <a:spLocks noGrp="1"/>
          </p:cNvSpPr>
          <p:nvPr>
            <p:ph sz="half" idx="2"/>
          </p:nvPr>
        </p:nvSpPr>
        <p:spPr/>
        <p:txBody>
          <a:bodyPr>
            <a:noAutofit/>
          </a:bodyPr>
          <a:lstStyle/>
          <a:p>
            <a:pPr marL="0" indent="0">
              <a:buNone/>
            </a:pPr>
            <a:r>
              <a:rPr lang="ru-RU" sz="1600" dirty="0" smtClean="0">
                <a:solidFill>
                  <a:srgbClr val="FF0000"/>
                </a:solidFill>
              </a:rPr>
              <a:t>Опасности и риски</a:t>
            </a:r>
          </a:p>
          <a:p>
            <a:pPr marL="0" indent="0">
              <a:buNone/>
            </a:pPr>
            <a:r>
              <a:rPr lang="ru-RU" sz="1600" dirty="0" smtClean="0"/>
              <a:t>Магнитные бури и здоровье человека, молния, зеркальные небоскрёбы, ядовитые животные, паразиты, животные вредители, животные переносчики опасных заболеваний</a:t>
            </a:r>
          </a:p>
          <a:p>
            <a:pPr marL="0" indent="0">
              <a:buNone/>
            </a:pPr>
            <a:r>
              <a:rPr lang="ru-RU" sz="1600" dirty="0" smtClean="0">
                <a:solidFill>
                  <a:srgbClr val="FF0000"/>
                </a:solidFill>
              </a:rPr>
              <a:t>Экологические проблемы</a:t>
            </a:r>
          </a:p>
          <a:p>
            <a:pPr marL="0" indent="0">
              <a:buNone/>
            </a:pPr>
            <a:r>
              <a:rPr lang="ru-RU" sz="1600" dirty="0" smtClean="0"/>
              <a:t>Проблемы Арктики, тепловое загрязнение  среды, глобальное потепление, кислотные дожди, истощение  ресурсов, излишний вылов рыбы, этические вопросы отлова крупных млекопитающих ( тюленей, китов), рыбные фермы и их влияние на окружающую среду</a:t>
            </a:r>
          </a:p>
          <a:p>
            <a:pPr marL="0" indent="0">
              <a:buNone/>
            </a:pPr>
            <a:r>
              <a:rPr lang="ru-RU" sz="1600" dirty="0" smtClean="0">
                <a:solidFill>
                  <a:srgbClr val="FF0000"/>
                </a:solidFill>
              </a:rPr>
              <a:t>Использование природных ресурсов</a:t>
            </a:r>
            <a:endParaRPr lang="ru-RU" sz="1600" dirty="0">
              <a:solidFill>
                <a:srgbClr val="FF0000"/>
              </a:solidFill>
            </a:endParaRPr>
          </a:p>
          <a:p>
            <a:pPr marL="0" indent="0">
              <a:buNone/>
            </a:pPr>
            <a:r>
              <a:rPr lang="ru-RU" sz="1600" dirty="0" smtClean="0"/>
              <a:t>Опреснение воды, тепловой насос, геотермальная электростанция, осмотическая электростанция, тепловая и гидроэлектростанция</a:t>
            </a:r>
            <a:r>
              <a:rPr lang="ru-RU" sz="1600" dirty="0" smtClean="0">
                <a:solidFill>
                  <a:srgbClr val="FF0000"/>
                </a:solidFill>
              </a:rPr>
              <a:t>.</a:t>
            </a:r>
            <a:endParaRPr lang="ru-RU" sz="1600" dirty="0">
              <a:solidFill>
                <a:srgbClr val="FF0000"/>
              </a:solidFill>
            </a:endParaRPr>
          </a:p>
        </p:txBody>
      </p:sp>
    </p:spTree>
    <p:extLst>
      <p:ext uri="{BB962C8B-B14F-4D97-AF65-F5344CB8AC3E}">
        <p14:creationId xmlns:p14="http://schemas.microsoft.com/office/powerpoint/2010/main" val="2361376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127242" cy="5402831"/>
          </a:xfrm>
        </p:spPr>
        <p:txBody>
          <a:bodyPr>
            <a:normAutofit/>
          </a:bodyPr>
          <a:lstStyle/>
          <a:p>
            <a:pPr algn="l"/>
            <a:r>
              <a:rPr lang="ru-RU" sz="3200" b="1" dirty="0"/>
              <a:t>Компетенции → познавательные </a:t>
            </a:r>
            <a:r>
              <a:rPr lang="ru-RU" sz="3200" b="1" dirty="0" smtClean="0"/>
              <a:t>действия</a:t>
            </a:r>
            <a:br>
              <a:rPr lang="ru-RU" sz="3200" b="1" dirty="0" smtClean="0"/>
            </a:br>
            <a:r>
              <a:rPr lang="ru-RU" sz="3200" b="1" dirty="0" smtClean="0"/>
              <a:t/>
            </a:r>
            <a:br>
              <a:rPr lang="ru-RU" sz="3200" b="1" dirty="0" smtClean="0"/>
            </a:br>
            <a:r>
              <a:rPr lang="ru-RU" sz="2800" b="1" dirty="0" smtClean="0"/>
              <a:t>1. Научное объяснение явлений</a:t>
            </a:r>
            <a:r>
              <a:rPr lang="ru-RU" sz="3200" dirty="0" smtClean="0"/>
              <a:t/>
            </a:r>
            <a:br>
              <a:rPr lang="ru-RU" sz="3200" dirty="0" smtClean="0"/>
            </a:br>
            <a:r>
              <a:rPr lang="ru-RU" sz="2000" dirty="0" smtClean="0"/>
              <a:t>1. 1.Применить естественнонаучные знания для анализа ситуации/проблемы</a:t>
            </a:r>
            <a:br>
              <a:rPr lang="ru-RU" sz="2000" dirty="0" smtClean="0"/>
            </a:br>
            <a:r>
              <a:rPr lang="ru-RU" sz="2000" dirty="0" smtClean="0"/>
              <a:t>1.2. Выбрать модель, лежащую в основе объяснения</a:t>
            </a:r>
            <a:br>
              <a:rPr lang="ru-RU" sz="2000" dirty="0" smtClean="0"/>
            </a:br>
            <a:r>
              <a:rPr lang="ru-RU" sz="2000" dirty="0" smtClean="0"/>
              <a:t>1.3. Выбрать объяснение, наиболее полно отражающее описанные процессы</a:t>
            </a:r>
            <a:br>
              <a:rPr lang="ru-RU" sz="2000" dirty="0" smtClean="0"/>
            </a:br>
            <a:r>
              <a:rPr lang="ru-RU" sz="2000" dirty="0" smtClean="0"/>
              <a:t>1.4. Создать  объяснение, указав несколько причинно –следственных связей</a:t>
            </a:r>
            <a:br>
              <a:rPr lang="ru-RU" sz="2000" dirty="0" smtClean="0"/>
            </a:br>
            <a:r>
              <a:rPr lang="ru-RU" sz="2000" dirty="0" smtClean="0"/>
              <a:t>1.5. Выбрать возможный прогноз и аргументировать выбор</a:t>
            </a:r>
            <a:br>
              <a:rPr lang="ru-RU" sz="2000" dirty="0" smtClean="0"/>
            </a:br>
            <a:r>
              <a:rPr lang="ru-RU" sz="2000" dirty="0" smtClean="0"/>
              <a:t>1.6. Сделать прогноз на основании предложенного объяснения процесса</a:t>
            </a:r>
            <a:br>
              <a:rPr lang="ru-RU" sz="2000" dirty="0" smtClean="0"/>
            </a:br>
            <a:r>
              <a:rPr lang="ru-RU" sz="2000" dirty="0" smtClean="0"/>
              <a:t>1.7. Привести примеры возможного применения естественнонаучного знания для общества</a:t>
            </a:r>
            <a:endParaRPr lang="ru-RU" sz="2000" dirty="0"/>
          </a:p>
        </p:txBody>
      </p:sp>
    </p:spTree>
    <p:extLst>
      <p:ext uri="{BB962C8B-B14F-4D97-AF65-F5344CB8AC3E}">
        <p14:creationId xmlns:p14="http://schemas.microsoft.com/office/powerpoint/2010/main" val="1608698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744025"/>
          </a:xfrm>
        </p:spPr>
        <p:txBody>
          <a:bodyPr>
            <a:normAutofit/>
          </a:bodyPr>
          <a:lstStyle/>
          <a:p>
            <a:pPr algn="l"/>
            <a:r>
              <a:rPr lang="ru-RU" sz="2800" dirty="0" smtClean="0"/>
              <a:t>2</a:t>
            </a:r>
            <a:r>
              <a:rPr lang="ru-RU" sz="2800" b="1" dirty="0" smtClean="0"/>
              <a:t>. Понимание особенностей естественнонаучного исследования</a:t>
            </a:r>
            <a:r>
              <a:rPr lang="ru-RU" sz="3100" b="1" dirty="0" smtClean="0"/>
              <a:t/>
            </a:r>
            <a:br>
              <a:rPr lang="ru-RU" sz="3100" b="1" dirty="0" smtClean="0"/>
            </a:br>
            <a:r>
              <a:rPr lang="ru-RU" sz="2000" dirty="0" smtClean="0"/>
              <a:t>2.1 Различать вопросы, которые можно исследовать методами ЕН</a:t>
            </a:r>
            <a:br>
              <a:rPr lang="ru-RU" sz="2000" dirty="0" smtClean="0"/>
            </a:br>
            <a:r>
              <a:rPr lang="ru-RU" sz="2000" dirty="0" smtClean="0"/>
              <a:t>22. Распознавать гипотезу на проверку которой направлено данное исследование</a:t>
            </a:r>
            <a:br>
              <a:rPr lang="ru-RU" sz="2000" dirty="0" smtClean="0"/>
            </a:br>
            <a:r>
              <a:rPr lang="ru-RU" sz="2000" dirty="0" smtClean="0"/>
              <a:t>2.3. Оценить предложенный способ проведения исследования/план исследования</a:t>
            </a:r>
            <a:br>
              <a:rPr lang="ru-RU" sz="2000" dirty="0" smtClean="0"/>
            </a:br>
            <a:r>
              <a:rPr lang="ru-RU" sz="2000" dirty="0" smtClean="0"/>
              <a:t>2.4. Интерпретировать результаты исследований/находить информацию в данных, подтверждающую выводы</a:t>
            </a:r>
            <a:br>
              <a:rPr lang="ru-RU" sz="2000" dirty="0" smtClean="0"/>
            </a:br>
            <a:r>
              <a:rPr lang="ru-RU" sz="2000" dirty="0" smtClean="0"/>
              <a:t>2.5. Сделать выводы по предложенным результатам исследования</a:t>
            </a:r>
            <a:br>
              <a:rPr lang="ru-RU" sz="2000" dirty="0" smtClean="0"/>
            </a:br>
            <a:r>
              <a:rPr lang="ru-RU" sz="2000" dirty="0" smtClean="0"/>
              <a:t>2.6. Оценить способ, который используется для обеспечения надёжности данных и достоверности объяснений</a:t>
            </a:r>
            <a:br>
              <a:rPr lang="ru-RU" sz="2000" dirty="0" smtClean="0"/>
            </a:br>
            <a:r>
              <a:rPr lang="ru-RU" sz="2000" dirty="0" smtClean="0"/>
              <a:t>2.7. Предложить способ увеличения точности полученных в исследовании данных</a:t>
            </a:r>
            <a:endParaRPr lang="ru-RU" sz="2000" b="1" dirty="0"/>
          </a:p>
        </p:txBody>
      </p:sp>
    </p:spTree>
    <p:extLst>
      <p:ext uri="{BB962C8B-B14F-4D97-AF65-F5344CB8AC3E}">
        <p14:creationId xmlns:p14="http://schemas.microsoft.com/office/powerpoint/2010/main" val="10329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280001"/>
          </a:xfrm>
        </p:spPr>
        <p:txBody>
          <a:bodyPr>
            <a:normAutofit/>
          </a:bodyPr>
          <a:lstStyle/>
          <a:p>
            <a:pPr algn="l"/>
            <a:r>
              <a:rPr lang="ru-RU" sz="3100" b="1" dirty="0" smtClean="0"/>
              <a:t>3.Интерпретация данных и использование научных доказательств для получения выводов</a:t>
            </a:r>
            <a:r>
              <a:rPr lang="ru-RU" sz="2800" dirty="0" smtClean="0"/>
              <a:t/>
            </a:r>
            <a:br>
              <a:rPr lang="ru-RU" sz="2800" dirty="0" smtClean="0"/>
            </a:br>
            <a:r>
              <a:rPr lang="ru-RU" sz="2200" dirty="0" smtClean="0"/>
              <a:t>3.1 Определять недостающую информацию для решения проблемы</a:t>
            </a:r>
            <a:br>
              <a:rPr lang="ru-RU" sz="2200" dirty="0" smtClean="0"/>
            </a:br>
            <a:r>
              <a:rPr lang="ru-RU" sz="2200" dirty="0" smtClean="0"/>
              <a:t>3.2. Распознавать предположения (допущения), аргументы и описания в научно-популярных текстах</a:t>
            </a:r>
            <a:br>
              <a:rPr lang="ru-RU" sz="2200" dirty="0" smtClean="0"/>
            </a:br>
            <a:r>
              <a:rPr lang="ru-RU" sz="2200" dirty="0" smtClean="0"/>
              <a:t>3.3. Находить необходимые данные в источниках информации, представленной в различной форме ( таблица, схема и </a:t>
            </a:r>
            <a:r>
              <a:rPr lang="ru-RU" sz="2200" dirty="0" err="1" smtClean="0"/>
              <a:t>т.д</a:t>
            </a:r>
            <a:r>
              <a:rPr lang="ru-RU" sz="2200" dirty="0" smtClean="0"/>
              <a:t>)</a:t>
            </a:r>
            <a:br>
              <a:rPr lang="ru-RU" sz="2200" dirty="0" smtClean="0"/>
            </a:br>
            <a:r>
              <a:rPr lang="ru-RU" sz="2200" dirty="0" smtClean="0"/>
              <a:t>3.4. Преобразовать информацию из одной формы представления в другую </a:t>
            </a:r>
            <a:br>
              <a:rPr lang="ru-RU" sz="2200" dirty="0" smtClean="0"/>
            </a:br>
            <a:r>
              <a:rPr lang="ru-RU" sz="2200" dirty="0" smtClean="0"/>
              <a:t>3.5. Интерпретировать данные и делать </a:t>
            </a:r>
            <a:r>
              <a:rPr lang="ru-RU" sz="2200" dirty="0" err="1" smtClean="0"/>
              <a:t>соостветствующие</a:t>
            </a:r>
            <a:r>
              <a:rPr lang="ru-RU" sz="2200" dirty="0" smtClean="0"/>
              <a:t> выводы</a:t>
            </a:r>
            <a:br>
              <a:rPr lang="ru-RU" sz="2200" dirty="0" smtClean="0"/>
            </a:br>
            <a:r>
              <a:rPr lang="ru-RU" sz="2200" dirty="0" smtClean="0"/>
              <a:t>3.6. Оценивать достоверность научных аргументов и доказательства из различных источников</a:t>
            </a:r>
            <a:endParaRPr lang="ru-RU" sz="2200" dirty="0"/>
          </a:p>
        </p:txBody>
      </p:sp>
    </p:spTree>
    <p:extLst>
      <p:ext uri="{BB962C8B-B14F-4D97-AF65-F5344CB8AC3E}">
        <p14:creationId xmlns:p14="http://schemas.microsoft.com/office/powerpoint/2010/main" val="297632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27155126"/>
              </p:ext>
            </p:extLst>
          </p:nvPr>
        </p:nvGraphicFramePr>
        <p:xfrm>
          <a:off x="805218" y="1801503"/>
          <a:ext cx="7301553" cy="4416552"/>
        </p:xfrm>
        <a:graphic>
          <a:graphicData uri="http://schemas.openxmlformats.org/drawingml/2006/table">
            <a:tbl>
              <a:tblPr firstRow="1" firstCol="1" bandRow="1"/>
              <a:tblGrid>
                <a:gridCol w="3208440"/>
                <a:gridCol w="4093113"/>
              </a:tblGrid>
              <a:tr h="570416">
                <a:tc>
                  <a:txBody>
                    <a:bodyPr/>
                    <a:lstStyle/>
                    <a:p>
                      <a:pPr>
                        <a:lnSpc>
                          <a:spcPct val="115000"/>
                        </a:lnSpc>
                        <a:spcAft>
                          <a:spcPts val="0"/>
                        </a:spcAft>
                      </a:pPr>
                      <a:r>
                        <a:rPr lang="ru-RU" sz="1400" dirty="0">
                          <a:effectLst/>
                          <a:latin typeface="Calibri"/>
                          <a:ea typeface="Calibri"/>
                          <a:cs typeface="Times New Roman"/>
                        </a:rPr>
                        <a:t>Этапы современного учебного занятия (комбинированный урок)</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Calibri"/>
                          <a:ea typeface="Calibri"/>
                          <a:cs typeface="Times New Roman"/>
                        </a:rPr>
                        <a:t>Учебная деятельность</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6">
                <a:tc>
                  <a:txBody>
                    <a:bodyPr/>
                    <a:lstStyle/>
                    <a:p>
                      <a:pPr>
                        <a:lnSpc>
                          <a:spcPct val="115000"/>
                        </a:lnSpc>
                        <a:spcAft>
                          <a:spcPts val="0"/>
                        </a:spcAft>
                      </a:pPr>
                      <a:r>
                        <a:rPr lang="ru-RU" sz="1400" dirty="0">
                          <a:effectLst/>
                          <a:latin typeface="Calibri"/>
                          <a:ea typeface="Calibri"/>
                          <a:cs typeface="Times New Roman"/>
                        </a:rPr>
                        <a:t>Мотивационно-целевой этап</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Calibri"/>
                          <a:ea typeface="Calibri"/>
                          <a:cs typeface="Times New Roman"/>
                        </a:rPr>
                        <a:t>Учебные ситуации и задачи как наличие мотива, проблемы, её принятия учащимися</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6">
                <a:tc>
                  <a:txBody>
                    <a:bodyPr/>
                    <a:lstStyle/>
                    <a:p>
                      <a:pPr>
                        <a:lnSpc>
                          <a:spcPct val="115000"/>
                        </a:lnSpc>
                        <a:spcAft>
                          <a:spcPts val="0"/>
                        </a:spcAft>
                      </a:pPr>
                      <a:r>
                        <a:rPr lang="ru-RU" sz="1400">
                          <a:effectLst/>
                          <a:latin typeface="Calibri"/>
                          <a:ea typeface="Calibri"/>
                          <a:cs typeface="Times New Roman"/>
                        </a:rPr>
                        <a:t>Этап актуализации опорных знаний</a:t>
                      </a:r>
                    </a:p>
                    <a:p>
                      <a:pPr>
                        <a:lnSpc>
                          <a:spcPct val="115000"/>
                        </a:lnSpc>
                        <a:spcAft>
                          <a:spcPts val="0"/>
                        </a:spcAft>
                      </a:pPr>
                      <a:r>
                        <a:rPr lang="ru-RU"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Calibri"/>
                          <a:ea typeface="Calibri"/>
                          <a:cs typeface="Times New Roman"/>
                        </a:rPr>
                        <a:t>Учебные действия, направленные на решение учебных (познавательных и др.) задач</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6">
                <a:tc>
                  <a:txBody>
                    <a:bodyPr/>
                    <a:lstStyle/>
                    <a:p>
                      <a:pPr>
                        <a:lnSpc>
                          <a:spcPct val="115000"/>
                        </a:lnSpc>
                        <a:spcAft>
                          <a:spcPts val="0"/>
                        </a:spcAft>
                      </a:pPr>
                      <a:r>
                        <a:rPr lang="ru-RU" sz="1400" dirty="0">
                          <a:effectLst/>
                          <a:latin typeface="Calibri"/>
                          <a:ea typeface="Calibri"/>
                          <a:cs typeface="Times New Roman"/>
                        </a:rPr>
                        <a:t>Этап изучения нового материала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Calibri"/>
                          <a:ea typeface="Calibri"/>
                          <a:cs typeface="Times New Roman"/>
                        </a:rPr>
                        <a:t>Учебные действия, направленные на решение учебных (познавательных и др.) задач</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6">
                <a:tc>
                  <a:txBody>
                    <a:bodyPr/>
                    <a:lstStyle/>
                    <a:p>
                      <a:pPr>
                        <a:lnSpc>
                          <a:spcPct val="115000"/>
                        </a:lnSpc>
                        <a:spcAft>
                          <a:spcPts val="0"/>
                        </a:spcAft>
                      </a:pPr>
                      <a:r>
                        <a:rPr lang="ru-RU" sz="1400" dirty="0">
                          <a:effectLst/>
                          <a:latin typeface="Calibri"/>
                          <a:ea typeface="Calibri"/>
                          <a:cs typeface="Times New Roman"/>
                        </a:rPr>
                        <a:t>Этап самоконтроля и самооценки</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Calibri"/>
                          <a:ea typeface="Calibri"/>
                          <a:cs typeface="Times New Roman"/>
                        </a:rPr>
                        <a:t>Контроль как соотношение действия и его результата с заданными образцами</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6">
                <a:tc>
                  <a:txBody>
                    <a:bodyPr/>
                    <a:lstStyle/>
                    <a:p>
                      <a:pPr>
                        <a:lnSpc>
                          <a:spcPct val="115000"/>
                        </a:lnSpc>
                        <a:spcAft>
                          <a:spcPts val="0"/>
                        </a:spcAft>
                      </a:pPr>
                      <a:r>
                        <a:rPr lang="ru-RU" sz="1400" dirty="0">
                          <a:effectLst/>
                          <a:latin typeface="Calibri"/>
                          <a:ea typeface="Calibri"/>
                          <a:cs typeface="Times New Roman"/>
                        </a:rPr>
                        <a:t>Этап рефлексии учебной деятельности</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Calibri"/>
                          <a:ea typeface="Calibri"/>
                          <a:cs typeface="Times New Roman"/>
                        </a:rPr>
                        <a:t>Оценка как фиксация качества результата обучения, как мотивация последующей учебной</a:t>
                      </a:r>
                    </a:p>
                    <a:p>
                      <a:pPr>
                        <a:lnSpc>
                          <a:spcPct val="115000"/>
                        </a:lnSpc>
                        <a:spcAft>
                          <a:spcPts val="0"/>
                        </a:spcAft>
                      </a:pPr>
                      <a:r>
                        <a:rPr lang="ru-RU"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ctrTitle"/>
          </p:nvPr>
        </p:nvSpPr>
        <p:spPr>
          <a:xfrm>
            <a:off x="685800" y="777923"/>
            <a:ext cx="7772400" cy="1009934"/>
          </a:xfrm>
        </p:spPr>
        <p:txBody>
          <a:bodyPr>
            <a:noAutofit/>
          </a:bodyPr>
          <a:lstStyle/>
          <a:p>
            <a:r>
              <a:rPr lang="ru-RU" sz="2800" b="1" dirty="0" smtClean="0"/>
              <a:t>Этапы комбинированного урока и учебная деятельность</a:t>
            </a:r>
            <a:endParaRPr lang="ru-RU" sz="2800" b="1" dirty="0"/>
          </a:p>
        </p:txBody>
      </p:sp>
    </p:spTree>
    <p:extLst>
      <p:ext uri="{BB962C8B-B14F-4D97-AF65-F5344CB8AC3E}">
        <p14:creationId xmlns:p14="http://schemas.microsoft.com/office/powerpoint/2010/main" val="119124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91821"/>
            <a:ext cx="8229600" cy="900751"/>
          </a:xfrm>
        </p:spPr>
        <p:txBody>
          <a:bodyPr>
            <a:noAutofit/>
          </a:bodyPr>
          <a:lstStyle/>
          <a:p>
            <a:pPr fontAlgn="t">
              <a:spcBef>
                <a:spcPts val="0"/>
              </a:spcBef>
            </a:pPr>
            <a:r>
              <a:rPr lang="ru-RU" sz="2800" b="1" i="0" u="none" strike="noStrike" dirty="0" smtClean="0">
                <a:effectLst/>
                <a:latin typeface="Arial"/>
              </a:rPr>
              <a:t>Мотивационно-целевой этап</a:t>
            </a:r>
            <a:r>
              <a:rPr lang="ru-RU" sz="1200" b="0" i="0" u="none" strike="noStrike" dirty="0" smtClean="0">
                <a:effectLst/>
                <a:latin typeface="Arial"/>
              </a:rPr>
              <a:t/>
            </a:r>
            <a:br>
              <a:rPr lang="ru-RU" sz="1200" b="0" i="0" u="none" strike="noStrike" dirty="0" smtClean="0">
                <a:effectLst/>
                <a:latin typeface="Arial"/>
              </a:rPr>
            </a:br>
            <a:r>
              <a:rPr lang="ru-RU" sz="1200" b="0" i="0" u="none" strike="noStrike" dirty="0" smtClean="0">
                <a:effectLst/>
                <a:latin typeface="Arial"/>
              </a:rPr>
              <a:t/>
            </a:r>
            <a:br>
              <a:rPr lang="ru-RU" sz="1200" b="0" i="0" u="none" strike="noStrike" dirty="0" smtClean="0">
                <a:effectLst/>
                <a:latin typeface="Arial"/>
              </a:rPr>
            </a:br>
            <a:r>
              <a:rPr lang="ru-RU" sz="2000" dirty="0">
                <a:latin typeface="Arial"/>
              </a:rPr>
              <a:t/>
            </a:r>
            <a:br>
              <a:rPr lang="ru-RU" sz="2000" dirty="0">
                <a:latin typeface="Arial"/>
              </a:rPr>
            </a:br>
            <a:r>
              <a:rPr lang="ru-RU" sz="2000" dirty="0" smtClean="0">
                <a:latin typeface="Arial"/>
              </a:rPr>
              <a:t/>
            </a:r>
            <a:br>
              <a:rPr lang="ru-RU" sz="2000" dirty="0" smtClean="0">
                <a:latin typeface="Arial"/>
              </a:rPr>
            </a:br>
            <a:r>
              <a:rPr lang="ru-RU" sz="2000" dirty="0">
                <a:latin typeface="Arial"/>
              </a:rPr>
              <a:t/>
            </a:r>
            <a:br>
              <a:rPr lang="ru-RU" sz="2000" dirty="0">
                <a:latin typeface="Arial"/>
              </a:rPr>
            </a:br>
            <a:r>
              <a:rPr lang="ru-RU" sz="2000" b="1" dirty="0" smtClean="0">
                <a:latin typeface="Arial"/>
              </a:rPr>
              <a:t>Как функционирует мозг</a:t>
            </a:r>
            <a:r>
              <a:rPr lang="ru-RU" sz="2000" dirty="0" smtClean="0">
                <a:latin typeface="Arial"/>
              </a:rPr>
              <a:t/>
            </a:r>
            <a:br>
              <a:rPr lang="ru-RU" sz="2000" dirty="0" smtClean="0">
                <a:latin typeface="Arial"/>
              </a:rPr>
            </a:br>
            <a:r>
              <a:rPr lang="ru-RU" sz="1600" dirty="0" smtClean="0">
                <a:latin typeface="Arial"/>
              </a:rPr>
              <a:t/>
            </a:r>
            <a:br>
              <a:rPr lang="ru-RU" sz="1600" dirty="0" smtClean="0">
                <a:latin typeface="Arial"/>
              </a:rPr>
            </a:br>
            <a:r>
              <a:rPr lang="ru-RU" sz="1600" dirty="0" smtClean="0">
                <a:latin typeface="Arial"/>
              </a:rPr>
              <a:t>Артём увидел рекламу тренингов, на которых обещают «активировать мозг на 100 %». Артёму эта идея показалась привлекательной, но для начала он решил разобраться, как работает мозг в обычном режиме, без тренингов.</a:t>
            </a:r>
            <a:br>
              <a:rPr lang="ru-RU" sz="1600" dirty="0" smtClean="0">
                <a:latin typeface="Arial"/>
              </a:rPr>
            </a:br>
            <a:endParaRPr lang="ru-RU" sz="1600" b="0" i="0" u="none" strike="noStrike" dirty="0">
              <a:effectLst/>
              <a:latin typeface="Arial"/>
            </a:endParaRPr>
          </a:p>
        </p:txBody>
      </p:sp>
      <p:pic>
        <p:nvPicPr>
          <p:cNvPr id="1027" name="Picture 3" descr="C:\Users\Светлана\Desktop\osnovnyi-otde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518" y="4113424"/>
            <a:ext cx="3571264" cy="26749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87354" y="3521122"/>
            <a:ext cx="2565779" cy="1323439"/>
          </a:xfrm>
          <a:prstGeom prst="rect">
            <a:avLst/>
          </a:prstGeom>
        </p:spPr>
        <p:txBody>
          <a:bodyPr wrap="square">
            <a:spAutoFit/>
          </a:bodyPr>
          <a:lstStyle/>
          <a:p>
            <a:r>
              <a:rPr lang="ru-RU" sz="2000" b="0" dirty="0">
                <a:solidFill>
                  <a:prstClr val="black"/>
                </a:solidFill>
                <a:latin typeface="Arial"/>
                <a:ea typeface="+mj-ea"/>
                <a:cs typeface="+mj-cs"/>
              </a:rPr>
              <a:t/>
            </a:r>
            <a:br>
              <a:rPr lang="ru-RU" sz="2000" b="0" dirty="0">
                <a:solidFill>
                  <a:prstClr val="black"/>
                </a:solidFill>
                <a:latin typeface="Arial"/>
                <a:ea typeface="+mj-ea"/>
                <a:cs typeface="+mj-cs"/>
              </a:rPr>
            </a:br>
            <a:r>
              <a:rPr lang="ru-RU" sz="2000" dirty="0">
                <a:solidFill>
                  <a:prstClr val="black"/>
                </a:solidFill>
                <a:latin typeface="Arial"/>
                <a:ea typeface="+mj-ea"/>
                <a:cs typeface="+mj-cs"/>
              </a:rPr>
              <a:t>Тема «Головной мозг, строение и функции»</a:t>
            </a:r>
            <a:endParaRPr lang="ru-RU" sz="2000" dirty="0"/>
          </a:p>
        </p:txBody>
      </p:sp>
    </p:spTree>
    <p:extLst>
      <p:ext uri="{BB962C8B-B14F-4D97-AF65-F5344CB8AC3E}">
        <p14:creationId xmlns:p14="http://schemas.microsoft.com/office/powerpoint/2010/main" val="2899871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Функциональная грамотность</a:t>
            </a:r>
            <a:endParaRPr lang="ru-RU" b="1" dirty="0"/>
          </a:p>
        </p:txBody>
      </p:sp>
      <p:sp>
        <p:nvSpPr>
          <p:cNvPr id="3" name="Объект 2"/>
          <p:cNvSpPr>
            <a:spLocks noGrp="1"/>
          </p:cNvSpPr>
          <p:nvPr>
            <p:ph idx="1"/>
          </p:nvPr>
        </p:nvSpPr>
        <p:spPr/>
        <p:txBody>
          <a:bodyPr/>
          <a:lstStyle/>
          <a:p>
            <a:r>
              <a:rPr lang="ru-RU" dirty="0" smtClean="0">
                <a:solidFill>
                  <a:srgbClr val="FF0000"/>
                </a:solidFill>
              </a:rPr>
              <a:t>Совокупность знаний и умений, позволяющих человеку успешно адаптироваться </a:t>
            </a:r>
            <a:r>
              <a:rPr lang="ru-RU" dirty="0" smtClean="0"/>
              <a:t>к современным условиям, умение учиться на протяжении всей жизни</a:t>
            </a:r>
          </a:p>
          <a:p>
            <a:r>
              <a:rPr lang="ru-RU" dirty="0" smtClean="0">
                <a:solidFill>
                  <a:srgbClr val="C00000"/>
                </a:solidFill>
              </a:rPr>
              <a:t>Знания и умения, </a:t>
            </a:r>
            <a:r>
              <a:rPr lang="ru-RU" dirty="0" smtClean="0"/>
              <a:t>необходимые для самореализации в современном обществе</a:t>
            </a:r>
            <a:endParaRPr lang="ru-RU" dirty="0"/>
          </a:p>
        </p:txBody>
      </p:sp>
    </p:spTree>
    <p:extLst>
      <p:ext uri="{BB962C8B-B14F-4D97-AF65-F5344CB8AC3E}">
        <p14:creationId xmlns:p14="http://schemas.microsoft.com/office/powerpoint/2010/main" val="308170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Этап изучения нового материала</a:t>
            </a:r>
            <a:r>
              <a:rPr lang="ru-RU" dirty="0" smtClean="0"/>
              <a:t/>
            </a:r>
            <a:br>
              <a:rPr lang="ru-RU" dirty="0" smtClean="0"/>
            </a:br>
            <a:r>
              <a:rPr lang="ru-RU" sz="1200" dirty="0" smtClean="0"/>
              <a:t>)		</a:t>
            </a:r>
            <a:r>
              <a:rPr lang="ru-RU" sz="2000" b="1" dirty="0" smtClean="0"/>
              <a:t>Тема «Головной мозг, строение и функции</a:t>
            </a:r>
            <a:r>
              <a:rPr lang="ru-RU" sz="2000" dirty="0" smtClean="0"/>
              <a:t>»</a:t>
            </a:r>
            <a:endParaRPr lang="ru-RU" sz="2000" dirty="0"/>
          </a:p>
        </p:txBody>
      </p:sp>
      <p:sp>
        <p:nvSpPr>
          <p:cNvPr id="3" name="Текст 2"/>
          <p:cNvSpPr>
            <a:spLocks noGrp="1"/>
          </p:cNvSpPr>
          <p:nvPr>
            <p:ph type="body" idx="1"/>
          </p:nvPr>
        </p:nvSpPr>
        <p:spPr>
          <a:xfrm>
            <a:off x="266131" y="975555"/>
            <a:ext cx="4040188" cy="639762"/>
          </a:xfrm>
        </p:spPr>
        <p:txBody>
          <a:bodyPr/>
          <a:lstStyle/>
          <a:p>
            <a:endParaRPr lang="ru-RU" dirty="0"/>
          </a:p>
        </p:txBody>
      </p:sp>
      <p:sp>
        <p:nvSpPr>
          <p:cNvPr id="4" name="Объект 3"/>
          <p:cNvSpPr>
            <a:spLocks noGrp="1"/>
          </p:cNvSpPr>
          <p:nvPr>
            <p:ph sz="half" idx="2"/>
          </p:nvPr>
        </p:nvSpPr>
        <p:spPr>
          <a:xfrm>
            <a:off x="457200" y="1801504"/>
            <a:ext cx="4040188" cy="3875965"/>
          </a:xfrm>
        </p:spPr>
        <p:txBody>
          <a:bodyPr>
            <a:normAutofit fontScale="77500" lnSpcReduction="20000"/>
          </a:bodyPr>
          <a:lstStyle/>
          <a:p>
            <a:r>
              <a:rPr lang="ru-RU" sz="1600" b="1" u="sng" dirty="0">
                <a:solidFill>
                  <a:prstClr val="black"/>
                </a:solidFill>
                <a:ea typeface="+mj-ea"/>
                <a:cs typeface="+mj-cs"/>
              </a:rPr>
              <a:t>Как функционирует мозг: обеспечение жизнедеятельности</a:t>
            </a:r>
            <a:r>
              <a:rPr lang="ru-RU" sz="1100" dirty="0">
                <a:solidFill>
                  <a:prstClr val="black"/>
                </a:solidFill>
                <a:ea typeface="+mj-ea"/>
                <a:cs typeface="+mj-cs"/>
              </a:rPr>
              <a:t/>
            </a:r>
            <a:br>
              <a:rPr lang="ru-RU" sz="1100" dirty="0">
                <a:solidFill>
                  <a:prstClr val="black"/>
                </a:solidFill>
                <a:ea typeface="+mj-ea"/>
                <a:cs typeface="+mj-cs"/>
              </a:rPr>
            </a:br>
            <a:r>
              <a:rPr lang="ru-RU" sz="1400" dirty="0">
                <a:solidFill>
                  <a:prstClr val="black"/>
                </a:solidFill>
                <a:ea typeface="+mj-ea"/>
                <a:cs typeface="+mj-cs"/>
              </a:rPr>
              <a:t>Мозг- это не только то. Что мы осознаём и как думаем. Многие жизненно важные вещи, которые делает мозг, мы не </a:t>
            </a:r>
            <a:r>
              <a:rPr lang="ru-RU" sz="1400" dirty="0" err="1">
                <a:solidFill>
                  <a:prstClr val="black"/>
                </a:solidFill>
                <a:ea typeface="+mj-ea"/>
                <a:cs typeface="+mj-cs"/>
              </a:rPr>
              <a:t>замечаем,они</a:t>
            </a:r>
            <a:r>
              <a:rPr lang="ru-RU" sz="1400" dirty="0">
                <a:solidFill>
                  <a:prstClr val="black"/>
                </a:solidFill>
                <a:ea typeface="+mj-ea"/>
                <a:cs typeface="+mj-cs"/>
              </a:rPr>
              <a:t> происходят без нашего сознательного контроля. Например, продолговатый мозг- древнейший из отделов. Он соединяет спинной мозг со всеми отделами головного мозга. Его повреждение всегда очень опасно для жизни, так </a:t>
            </a:r>
            <a:r>
              <a:rPr lang="ru-RU" sz="1400" dirty="0" err="1">
                <a:solidFill>
                  <a:prstClr val="black"/>
                </a:solidFill>
                <a:ea typeface="+mj-ea"/>
                <a:cs typeface="+mj-cs"/>
              </a:rPr>
              <a:t>каа</a:t>
            </a:r>
            <a:r>
              <a:rPr lang="ru-RU" sz="1400" dirty="0">
                <a:solidFill>
                  <a:prstClr val="black"/>
                </a:solidFill>
                <a:ea typeface="+mj-ea"/>
                <a:cs typeface="+mj-cs"/>
              </a:rPr>
              <a:t> именно этот отдел отвечает за многие врождённые рефлексы, которые необходимы для обеспечения жизненно важных функций организма</a:t>
            </a:r>
            <a:r>
              <a:rPr lang="ru-RU" sz="1400" dirty="0" smtClean="0">
                <a:solidFill>
                  <a:prstClr val="black"/>
                </a:solidFill>
                <a:ea typeface="+mj-ea"/>
                <a:cs typeface="+mj-cs"/>
              </a:rPr>
              <a:t>.</a:t>
            </a:r>
          </a:p>
          <a:p>
            <a:r>
              <a:rPr lang="ru-RU" sz="1400" dirty="0">
                <a:solidFill>
                  <a:prstClr val="black"/>
                </a:solidFill>
                <a:ea typeface="+mj-ea"/>
                <a:cs typeface="+mj-cs"/>
              </a:rPr>
              <a:t/>
            </a:r>
            <a:br>
              <a:rPr lang="ru-RU" sz="1400" dirty="0">
                <a:solidFill>
                  <a:prstClr val="black"/>
                </a:solidFill>
                <a:ea typeface="+mj-ea"/>
                <a:cs typeface="+mj-cs"/>
              </a:rPr>
            </a:br>
            <a:r>
              <a:rPr lang="ru-RU" sz="1400" dirty="0">
                <a:solidFill>
                  <a:prstClr val="black"/>
                </a:solidFill>
                <a:ea typeface="+mj-ea"/>
                <a:cs typeface="+mj-cs"/>
              </a:rPr>
              <a:t>Эти функции делятся на 4 типа:</a:t>
            </a:r>
            <a:br>
              <a:rPr lang="ru-RU" sz="1400" dirty="0">
                <a:solidFill>
                  <a:prstClr val="black"/>
                </a:solidFill>
                <a:ea typeface="+mj-ea"/>
                <a:cs typeface="+mj-cs"/>
              </a:rPr>
            </a:br>
            <a:r>
              <a:rPr lang="ru-RU" sz="1400" dirty="0">
                <a:solidFill>
                  <a:prstClr val="black"/>
                </a:solidFill>
                <a:ea typeface="+mj-ea"/>
                <a:cs typeface="+mj-cs"/>
              </a:rPr>
              <a:t>1) защитные-необходимы для предотвращения попадания токсинов или инородных тел в организм или избавление </a:t>
            </a:r>
            <a:r>
              <a:rPr lang="ru-RU" sz="1400" dirty="0" err="1">
                <a:solidFill>
                  <a:prstClr val="black"/>
                </a:solidFill>
                <a:ea typeface="+mj-ea"/>
                <a:cs typeface="+mj-cs"/>
              </a:rPr>
              <a:t>отних</a:t>
            </a:r>
            <a:r>
              <a:rPr lang="ru-RU" sz="1400" dirty="0">
                <a:solidFill>
                  <a:prstClr val="black"/>
                </a:solidFill>
                <a:ea typeface="+mj-ea"/>
                <a:cs typeface="+mj-cs"/>
              </a:rPr>
              <a:t/>
            </a:r>
            <a:br>
              <a:rPr lang="ru-RU" sz="1400" dirty="0">
                <a:solidFill>
                  <a:prstClr val="black"/>
                </a:solidFill>
                <a:ea typeface="+mj-ea"/>
                <a:cs typeface="+mj-cs"/>
              </a:rPr>
            </a:br>
            <a:r>
              <a:rPr lang="ru-RU" sz="1400" dirty="0">
                <a:solidFill>
                  <a:prstClr val="black"/>
                </a:solidFill>
                <a:ea typeface="+mj-ea"/>
                <a:cs typeface="+mj-cs"/>
              </a:rPr>
              <a:t>2)пищевые-необходимы для обеспечения процессов пищеварения и усвоения пищи</a:t>
            </a:r>
            <a:br>
              <a:rPr lang="ru-RU" sz="1400" dirty="0">
                <a:solidFill>
                  <a:prstClr val="black"/>
                </a:solidFill>
                <a:ea typeface="+mj-ea"/>
                <a:cs typeface="+mj-cs"/>
              </a:rPr>
            </a:br>
            <a:r>
              <a:rPr lang="ru-RU" sz="1400" dirty="0">
                <a:solidFill>
                  <a:prstClr val="black"/>
                </a:solidFill>
                <a:ea typeface="+mj-ea"/>
                <a:cs typeface="+mj-cs"/>
              </a:rPr>
              <a:t>3)сосудодвигательные-необходимы для обеспечения кровообращения и регулирования тонуса сосудов</a:t>
            </a:r>
            <a:br>
              <a:rPr lang="ru-RU" sz="1400" dirty="0">
                <a:solidFill>
                  <a:prstClr val="black"/>
                </a:solidFill>
                <a:ea typeface="+mj-ea"/>
                <a:cs typeface="+mj-cs"/>
              </a:rPr>
            </a:br>
            <a:r>
              <a:rPr lang="ru-RU" sz="1400" dirty="0">
                <a:solidFill>
                  <a:prstClr val="black"/>
                </a:solidFill>
                <a:ea typeface="+mj-ea"/>
                <a:cs typeface="+mj-cs"/>
              </a:rPr>
              <a:t>4)дыхательные- необходимы для обеспечения процесса дыхания ( запуск вдохов и выдохов</a:t>
            </a:r>
            <a:r>
              <a:rPr lang="ru-RU" sz="1400" dirty="0" smtClean="0">
                <a:solidFill>
                  <a:prstClr val="black"/>
                </a:solidFill>
                <a:ea typeface="+mj-ea"/>
                <a:cs typeface="+mj-cs"/>
              </a:rPr>
              <a:t>)</a:t>
            </a:r>
          </a:p>
          <a:p>
            <a:endParaRPr lang="ru-RU" sz="1100" dirty="0" smtClean="0">
              <a:solidFill>
                <a:prstClr val="black"/>
              </a:solidFill>
              <a:ea typeface="+mj-ea"/>
              <a:cs typeface="+mj-cs"/>
            </a:endParaRPr>
          </a:p>
          <a:p>
            <a:r>
              <a:rPr lang="ru-RU" sz="2100" b="1" dirty="0" smtClean="0">
                <a:solidFill>
                  <a:srgbClr val="FF0000"/>
                </a:solidFill>
              </a:rPr>
              <a:t>Оцениваемое умение: применить соответствующие естественнонаучные знания для объяснения явления</a:t>
            </a:r>
            <a:endParaRPr lang="ru-RU" sz="2100" b="1" dirty="0">
              <a:solidFill>
                <a:srgbClr val="FF0000"/>
              </a:solidFill>
            </a:endParaRPr>
          </a:p>
        </p:txBody>
      </p:sp>
      <p:sp>
        <p:nvSpPr>
          <p:cNvPr id="5" name="Текст 4"/>
          <p:cNvSpPr>
            <a:spLocks noGrp="1"/>
          </p:cNvSpPr>
          <p:nvPr>
            <p:ph type="body" sz="quarter" idx="3"/>
          </p:nvPr>
        </p:nvSpPr>
        <p:spPr>
          <a:xfrm>
            <a:off x="4645025" y="1050879"/>
            <a:ext cx="4041775" cy="300250"/>
          </a:xfrm>
        </p:spPr>
        <p:txBody>
          <a:bodyPr>
            <a:normAutofit fontScale="70000" lnSpcReduction="20000"/>
          </a:bodyPr>
          <a:lstStyle/>
          <a:p>
            <a:endParaRPr lang="ru-RU" dirty="0"/>
          </a:p>
        </p:txBody>
      </p:sp>
      <p:sp>
        <p:nvSpPr>
          <p:cNvPr id="6" name="Объект 5"/>
          <p:cNvSpPr>
            <a:spLocks noGrp="1"/>
          </p:cNvSpPr>
          <p:nvPr>
            <p:ph sz="quarter" idx="4"/>
          </p:nvPr>
        </p:nvSpPr>
        <p:spPr>
          <a:xfrm>
            <a:off x="4645025" y="1555845"/>
            <a:ext cx="4041775" cy="3957851"/>
          </a:xfrm>
        </p:spPr>
        <p:txBody>
          <a:bodyPr>
            <a:normAutofit/>
          </a:bodyPr>
          <a:lstStyle/>
          <a:p>
            <a:r>
              <a:rPr lang="ru-RU" sz="1200" dirty="0" smtClean="0"/>
              <a:t>Артём  понял, что мозг выполняет гораздо больше работы, чем он думал раньше, и именно мозгом регулируются многие врождённые рефлексы. К какой из 4-х функций относятся следующие рефлексы?</a:t>
            </a:r>
          </a:p>
          <a:p>
            <a:endParaRPr lang="ru-RU" sz="1200" dirty="0" smtClean="0"/>
          </a:p>
          <a:p>
            <a:r>
              <a:rPr lang="ru-RU" sz="1200" i="1" dirty="0" smtClean="0"/>
              <a:t>Впиши номера функций в </a:t>
            </a:r>
            <a:r>
              <a:rPr lang="ru-RU" sz="1200" i="1" dirty="0" err="1" smtClean="0"/>
              <a:t>соответсвующие</a:t>
            </a:r>
            <a:r>
              <a:rPr lang="ru-RU" sz="1200" i="1" dirty="0" smtClean="0"/>
              <a:t> столбцы таблицы.</a:t>
            </a:r>
          </a:p>
          <a:p>
            <a:endParaRPr lang="ru-RU" sz="1200" i="1" dirty="0"/>
          </a:p>
        </p:txBody>
      </p:sp>
      <p:graphicFrame>
        <p:nvGraphicFramePr>
          <p:cNvPr id="7" name="Таблица 6"/>
          <p:cNvGraphicFramePr>
            <a:graphicFrameLocks noGrp="1"/>
          </p:cNvGraphicFramePr>
          <p:nvPr>
            <p:extLst>
              <p:ext uri="{D42A27DB-BD31-4B8C-83A1-F6EECF244321}">
                <p14:modId xmlns:p14="http://schemas.microsoft.com/office/powerpoint/2010/main" val="4141790913"/>
              </p:ext>
            </p:extLst>
          </p:nvPr>
        </p:nvGraphicFramePr>
        <p:xfrm>
          <a:off x="5281683" y="3338925"/>
          <a:ext cx="3043452" cy="3246120"/>
        </p:xfrm>
        <a:graphic>
          <a:graphicData uri="http://schemas.openxmlformats.org/drawingml/2006/table">
            <a:tbl>
              <a:tblPr firstRow="1" bandRow="1">
                <a:tableStyleId>{5C22544A-7EE6-4342-B048-85BDC9FD1C3A}</a:tableStyleId>
              </a:tblPr>
              <a:tblGrid>
                <a:gridCol w="1521726"/>
                <a:gridCol w="1521726"/>
              </a:tblGrid>
              <a:tr h="533137">
                <a:tc>
                  <a:txBody>
                    <a:bodyPr/>
                    <a:lstStyle/>
                    <a:p>
                      <a:r>
                        <a:rPr lang="ru-RU" sz="1100" dirty="0" smtClean="0"/>
                        <a:t>Рефлексы</a:t>
                      </a:r>
                      <a:endParaRPr lang="ru-RU" sz="1100" dirty="0"/>
                    </a:p>
                  </a:txBody>
                  <a:tcPr/>
                </a:tc>
                <a:tc>
                  <a:txBody>
                    <a:bodyPr/>
                    <a:lstStyle/>
                    <a:p>
                      <a:r>
                        <a:rPr lang="ru-RU" sz="1100" dirty="0" smtClean="0"/>
                        <a:t>Функции продолговатого</a:t>
                      </a:r>
                      <a:r>
                        <a:rPr lang="ru-RU" sz="1100" baseline="0" dirty="0" smtClean="0"/>
                        <a:t> мозга</a:t>
                      </a:r>
                      <a:endParaRPr lang="ru-RU" sz="1100" dirty="0"/>
                    </a:p>
                  </a:txBody>
                  <a:tcPr/>
                </a:tc>
              </a:tr>
              <a:tr h="328085">
                <a:tc>
                  <a:txBody>
                    <a:bodyPr/>
                    <a:lstStyle/>
                    <a:p>
                      <a:r>
                        <a:rPr lang="ru-RU" sz="1200" dirty="0" err="1" smtClean="0"/>
                        <a:t>Слёзоотделение</a:t>
                      </a:r>
                      <a:endParaRPr lang="ru-RU" sz="1200" dirty="0"/>
                    </a:p>
                  </a:txBody>
                  <a:tcPr/>
                </a:tc>
                <a:tc>
                  <a:txBody>
                    <a:bodyPr/>
                    <a:lstStyle/>
                    <a:p>
                      <a:endParaRPr lang="ru-RU"/>
                    </a:p>
                  </a:txBody>
                  <a:tcPr/>
                </a:tc>
              </a:tr>
              <a:tr h="328085">
                <a:tc>
                  <a:txBody>
                    <a:bodyPr/>
                    <a:lstStyle/>
                    <a:p>
                      <a:r>
                        <a:rPr lang="ru-RU" sz="1200" dirty="0" smtClean="0"/>
                        <a:t>Частота</a:t>
                      </a:r>
                      <a:r>
                        <a:rPr lang="ru-RU" sz="1200" baseline="0" dirty="0" smtClean="0"/>
                        <a:t> и сила СС</a:t>
                      </a:r>
                      <a:endParaRPr lang="ru-RU" sz="1200" dirty="0"/>
                    </a:p>
                  </a:txBody>
                  <a:tcPr/>
                </a:tc>
                <a:tc>
                  <a:txBody>
                    <a:bodyPr/>
                    <a:lstStyle/>
                    <a:p>
                      <a:endParaRPr lang="ru-RU"/>
                    </a:p>
                  </a:txBody>
                  <a:tcPr/>
                </a:tc>
              </a:tr>
              <a:tr h="328085">
                <a:tc>
                  <a:txBody>
                    <a:bodyPr/>
                    <a:lstStyle/>
                    <a:p>
                      <a:r>
                        <a:rPr lang="ru-RU" sz="1200" dirty="0" smtClean="0"/>
                        <a:t>Глотание</a:t>
                      </a:r>
                      <a:endParaRPr lang="ru-RU" sz="1200" dirty="0"/>
                    </a:p>
                  </a:txBody>
                  <a:tcPr/>
                </a:tc>
                <a:tc>
                  <a:txBody>
                    <a:bodyPr/>
                    <a:lstStyle/>
                    <a:p>
                      <a:endParaRPr lang="ru-RU" dirty="0"/>
                    </a:p>
                  </a:txBody>
                  <a:tcPr/>
                </a:tc>
              </a:tr>
              <a:tr h="328085">
                <a:tc>
                  <a:txBody>
                    <a:bodyPr/>
                    <a:lstStyle/>
                    <a:p>
                      <a:r>
                        <a:rPr lang="ru-RU" sz="1200" dirty="0" smtClean="0"/>
                        <a:t>Кашель</a:t>
                      </a:r>
                      <a:endParaRPr lang="ru-RU" sz="1200" dirty="0"/>
                    </a:p>
                  </a:txBody>
                  <a:tcPr/>
                </a:tc>
                <a:tc>
                  <a:txBody>
                    <a:bodyPr/>
                    <a:lstStyle/>
                    <a:p>
                      <a:endParaRPr lang="ru-RU" dirty="0"/>
                    </a:p>
                  </a:txBody>
                  <a:tcPr/>
                </a:tc>
              </a:tr>
              <a:tr h="328085">
                <a:tc>
                  <a:txBody>
                    <a:bodyPr/>
                    <a:lstStyle/>
                    <a:p>
                      <a:r>
                        <a:rPr lang="ru-RU" sz="1200" dirty="0" smtClean="0"/>
                        <a:t>Тонус сосудов</a:t>
                      </a:r>
                      <a:endParaRPr lang="ru-RU" sz="1200" dirty="0"/>
                    </a:p>
                  </a:txBody>
                  <a:tcPr/>
                </a:tc>
                <a:tc>
                  <a:txBody>
                    <a:bodyPr/>
                    <a:lstStyle/>
                    <a:p>
                      <a:endParaRPr lang="ru-RU"/>
                    </a:p>
                  </a:txBody>
                  <a:tcPr/>
                </a:tc>
              </a:tr>
              <a:tr h="328085">
                <a:tc>
                  <a:txBody>
                    <a:bodyPr/>
                    <a:lstStyle/>
                    <a:p>
                      <a:r>
                        <a:rPr lang="ru-RU" sz="1200" dirty="0" smtClean="0"/>
                        <a:t>Слюноотделение</a:t>
                      </a:r>
                      <a:endParaRPr lang="ru-RU" sz="1200" dirty="0"/>
                    </a:p>
                  </a:txBody>
                  <a:tcPr/>
                </a:tc>
                <a:tc>
                  <a:txBody>
                    <a:bodyPr/>
                    <a:lstStyle/>
                    <a:p>
                      <a:endParaRPr lang="ru-RU"/>
                    </a:p>
                  </a:txBody>
                  <a:tcPr/>
                </a:tc>
              </a:tr>
              <a:tr h="410106">
                <a:tc>
                  <a:txBody>
                    <a:bodyPr/>
                    <a:lstStyle/>
                    <a:p>
                      <a:r>
                        <a:rPr lang="ru-RU" sz="1200" dirty="0" smtClean="0"/>
                        <a:t>Чередование вдохов и выдохов</a:t>
                      </a:r>
                      <a:endParaRPr lang="ru-RU" sz="1200"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327648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sz="2800" b="1" dirty="0">
                <a:solidFill>
                  <a:prstClr val="black"/>
                </a:solidFill>
                <a:ea typeface="+mn-ea"/>
                <a:cs typeface="Arial" charset="0"/>
              </a:rPr>
              <a:t>Этап изучения нового </a:t>
            </a:r>
            <a:r>
              <a:rPr lang="ru-RU" sz="2800" b="1" dirty="0" smtClean="0">
                <a:solidFill>
                  <a:prstClr val="black"/>
                </a:solidFill>
                <a:ea typeface="+mn-ea"/>
                <a:cs typeface="Arial" charset="0"/>
              </a:rPr>
              <a:t>материала</a:t>
            </a:r>
            <a:br>
              <a:rPr lang="ru-RU" sz="2800" b="1" dirty="0" smtClean="0">
                <a:solidFill>
                  <a:prstClr val="black"/>
                </a:solidFill>
                <a:ea typeface="+mn-ea"/>
                <a:cs typeface="Arial" charset="0"/>
              </a:rPr>
            </a:br>
            <a:r>
              <a:rPr lang="ru-RU" sz="1800" b="1" dirty="0">
                <a:solidFill>
                  <a:prstClr val="black"/>
                </a:solidFill>
                <a:latin typeface="Arial" charset="0"/>
                <a:ea typeface="+mn-ea"/>
                <a:cs typeface="Arial" charset="0"/>
              </a:rPr>
              <a:t/>
            </a:r>
            <a:br>
              <a:rPr lang="ru-RU" sz="1800" b="1" dirty="0">
                <a:solidFill>
                  <a:prstClr val="black"/>
                </a:solidFill>
                <a:latin typeface="Arial" charset="0"/>
                <a:ea typeface="+mn-ea"/>
                <a:cs typeface="Arial" charset="0"/>
              </a:rPr>
            </a:br>
            <a:r>
              <a:rPr lang="ru-RU" sz="2000" b="1" dirty="0" smtClean="0">
                <a:solidFill>
                  <a:prstClr val="black"/>
                </a:solidFill>
                <a:latin typeface="Arial" charset="0"/>
                <a:ea typeface="+mn-ea"/>
                <a:cs typeface="Arial" charset="0"/>
              </a:rPr>
              <a:t>Тема «Головной мозг, строение и функции»</a:t>
            </a:r>
            <a:br>
              <a:rPr lang="ru-RU" sz="2000" b="1" dirty="0" smtClean="0">
                <a:solidFill>
                  <a:prstClr val="black"/>
                </a:solidFill>
                <a:latin typeface="Arial" charset="0"/>
                <a:ea typeface="+mn-ea"/>
                <a:cs typeface="Arial" charset="0"/>
              </a:rPr>
            </a:br>
            <a:r>
              <a:rPr lang="ru-RU" sz="2000" b="1" dirty="0" smtClean="0">
                <a:solidFill>
                  <a:srgbClr val="FF0000"/>
                </a:solidFill>
                <a:latin typeface="Arial" charset="0"/>
                <a:ea typeface="+mn-ea"/>
                <a:cs typeface="Arial" charset="0"/>
              </a:rPr>
              <a:t>(оцениваемое умение: применить соответствующие естественнонаучные знания для объяснения явления)</a:t>
            </a:r>
            <a:endParaRPr lang="ru-RU" sz="2000" dirty="0">
              <a:solidFill>
                <a:srgbClr val="FF0000"/>
              </a:solidFill>
            </a:endParaRPr>
          </a:p>
        </p:txBody>
      </p:sp>
      <p:sp>
        <p:nvSpPr>
          <p:cNvPr id="4" name="Объект 3"/>
          <p:cNvSpPr>
            <a:spLocks noGrp="1"/>
          </p:cNvSpPr>
          <p:nvPr>
            <p:ph sz="half" idx="1"/>
          </p:nvPr>
        </p:nvSpPr>
        <p:spPr/>
        <p:txBody>
          <a:bodyPr>
            <a:normAutofit/>
          </a:bodyPr>
          <a:lstStyle/>
          <a:p>
            <a:r>
              <a:rPr lang="ru-RU" sz="1400" b="1" u="sng" dirty="0" smtClean="0"/>
              <a:t>Мозг принимает решения</a:t>
            </a:r>
          </a:p>
          <a:p>
            <a:r>
              <a:rPr lang="ru-RU" sz="1400" dirty="0" smtClean="0"/>
              <a:t>Мозг формировался постепенно: помимо объёма, новые отделы «наращиваются на старые», за счёт чего постепенно усложняется поведение организма. Один из самых молодых отделов БП головного мозга занимается окончательной обработкой информации, поступающей из остальных отделов, он регулирует желание и поведение человека, делает человека человеком. Сравни модели мозга и черепов от древнейших видов людей до современных.</a:t>
            </a:r>
          </a:p>
          <a:p>
            <a:endParaRPr lang="ru-RU" sz="1400" u="sng" dirty="0"/>
          </a:p>
        </p:txBody>
      </p:sp>
      <p:sp>
        <p:nvSpPr>
          <p:cNvPr id="5" name="Объект 4"/>
          <p:cNvSpPr>
            <a:spLocks noGrp="1"/>
          </p:cNvSpPr>
          <p:nvPr>
            <p:ph sz="half" idx="2"/>
          </p:nvPr>
        </p:nvSpPr>
        <p:spPr>
          <a:xfrm>
            <a:off x="4648200" y="1600201"/>
            <a:ext cx="4038600" cy="4442772"/>
          </a:xfrm>
        </p:spPr>
        <p:txBody>
          <a:bodyPr>
            <a:normAutofit/>
          </a:bodyPr>
          <a:lstStyle/>
          <a:p>
            <a:r>
              <a:rPr lang="ru-RU" sz="1400" dirty="0" smtClean="0"/>
              <a:t>Сравнивая изменения формы черепа от древнейших людей до современных, Артём обнаружил, что особенно один из отделов мозга увеличился в размерах по сравнению с другими отделами. Он решил, что именно этот отдел является самым молодым и занимается окончательной обработкой информации. О каком отделе идёт речь?</a:t>
            </a:r>
          </a:p>
          <a:p>
            <a:r>
              <a:rPr lang="ru-RU" sz="1400" i="1" dirty="0" smtClean="0"/>
              <a:t>Отметьте один верный ответ.</a:t>
            </a:r>
          </a:p>
          <a:p>
            <a:endParaRPr lang="ru-RU" sz="1200" dirty="0"/>
          </a:p>
        </p:txBody>
      </p:sp>
      <p:pic>
        <p:nvPicPr>
          <p:cNvPr id="2050" name="Picture 2" descr="C:\Users\Светлана\Desktop\i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4" y="4499922"/>
            <a:ext cx="4053385" cy="10640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122829888"/>
              </p:ext>
            </p:extLst>
          </p:nvPr>
        </p:nvGraphicFramePr>
        <p:xfrm>
          <a:off x="5527342" y="3835020"/>
          <a:ext cx="2879679" cy="1954012"/>
        </p:xfrm>
        <a:graphic>
          <a:graphicData uri="http://schemas.openxmlformats.org/drawingml/2006/table">
            <a:tbl>
              <a:tblPr firstRow="1" bandRow="1">
                <a:tableStyleId>{5C22544A-7EE6-4342-B048-85BDC9FD1C3A}</a:tableStyleId>
              </a:tblPr>
              <a:tblGrid>
                <a:gridCol w="2461468"/>
                <a:gridCol w="418211"/>
              </a:tblGrid>
              <a:tr h="293405">
                <a:tc>
                  <a:txBody>
                    <a:bodyPr/>
                    <a:lstStyle/>
                    <a:p>
                      <a:r>
                        <a:rPr lang="ru-RU" sz="1200" b="0" dirty="0" smtClean="0"/>
                        <a:t>1.</a:t>
                      </a:r>
                      <a:r>
                        <a:rPr lang="ru-RU" sz="1200" b="0" baseline="0" dirty="0" smtClean="0"/>
                        <a:t> Затылочная доля</a:t>
                      </a:r>
                      <a:endParaRPr lang="ru-RU" sz="1200" b="0" dirty="0"/>
                    </a:p>
                  </a:txBody>
                  <a:tcPr/>
                </a:tc>
                <a:tc>
                  <a:txBody>
                    <a:bodyPr/>
                    <a:lstStyle/>
                    <a:p>
                      <a:endParaRPr lang="ru-RU"/>
                    </a:p>
                  </a:txBody>
                  <a:tcPr/>
                </a:tc>
              </a:tr>
              <a:tr h="397063">
                <a:tc>
                  <a:txBody>
                    <a:bodyPr/>
                    <a:lstStyle/>
                    <a:p>
                      <a:r>
                        <a:rPr lang="ru-RU" sz="1200" dirty="0" smtClean="0"/>
                        <a:t>2. Мозжечок</a:t>
                      </a:r>
                      <a:endParaRPr lang="ru-RU" sz="1200" dirty="0"/>
                    </a:p>
                  </a:txBody>
                  <a:tcPr/>
                </a:tc>
                <a:tc>
                  <a:txBody>
                    <a:bodyPr/>
                    <a:lstStyle/>
                    <a:p>
                      <a:endParaRPr lang="ru-RU" dirty="0"/>
                    </a:p>
                  </a:txBody>
                  <a:tcPr/>
                </a:tc>
              </a:tr>
              <a:tr h="397063">
                <a:tc>
                  <a:txBody>
                    <a:bodyPr/>
                    <a:lstStyle/>
                    <a:p>
                      <a:r>
                        <a:rPr lang="ru-RU" sz="1200" dirty="0" smtClean="0"/>
                        <a:t>3. Лобная доля</a:t>
                      </a:r>
                      <a:endParaRPr lang="ru-RU" sz="1200" dirty="0"/>
                    </a:p>
                  </a:txBody>
                  <a:tcPr/>
                </a:tc>
                <a:tc>
                  <a:txBody>
                    <a:bodyPr/>
                    <a:lstStyle/>
                    <a:p>
                      <a:endParaRPr lang="ru-RU" dirty="0"/>
                    </a:p>
                  </a:txBody>
                  <a:tcPr/>
                </a:tc>
              </a:tr>
              <a:tr h="397063">
                <a:tc>
                  <a:txBody>
                    <a:bodyPr/>
                    <a:lstStyle/>
                    <a:p>
                      <a:r>
                        <a:rPr lang="ru-RU" sz="1200" dirty="0" smtClean="0"/>
                        <a:t>4.Гипофиз</a:t>
                      </a:r>
                      <a:endParaRPr lang="ru-RU" sz="1200" dirty="0"/>
                    </a:p>
                  </a:txBody>
                  <a:tcPr/>
                </a:tc>
                <a:tc>
                  <a:txBody>
                    <a:bodyPr/>
                    <a:lstStyle/>
                    <a:p>
                      <a:endParaRPr lang="ru-RU"/>
                    </a:p>
                  </a:txBody>
                  <a:tcPr/>
                </a:tc>
              </a:tr>
              <a:tr h="397063">
                <a:tc>
                  <a:txBody>
                    <a:bodyPr/>
                    <a:lstStyle/>
                    <a:p>
                      <a:r>
                        <a:rPr lang="ru-RU" sz="1200" dirty="0" smtClean="0"/>
                        <a:t>5. Гипоталамус</a:t>
                      </a:r>
                      <a:endParaRPr lang="ru-RU" sz="1200"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2887502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Этап актуализации опорных знаний</a:t>
            </a:r>
            <a:r>
              <a:rPr lang="ru-RU" sz="2800" dirty="0" smtClean="0"/>
              <a:t/>
            </a:r>
            <a:br>
              <a:rPr lang="ru-RU" sz="2800" dirty="0" smtClean="0"/>
            </a:br>
            <a:r>
              <a:rPr lang="ru-RU" sz="2000" b="1" dirty="0" smtClean="0"/>
              <a:t>Тема «Большие полушария ГМ»</a:t>
            </a:r>
            <a:endParaRPr lang="ru-RU" sz="2000" b="1" dirty="0"/>
          </a:p>
        </p:txBody>
      </p:sp>
      <p:sp>
        <p:nvSpPr>
          <p:cNvPr id="3" name="Объект 2"/>
          <p:cNvSpPr>
            <a:spLocks noGrp="1"/>
          </p:cNvSpPr>
          <p:nvPr>
            <p:ph sz="half" idx="1"/>
          </p:nvPr>
        </p:nvSpPr>
        <p:spPr/>
        <p:txBody>
          <a:bodyPr>
            <a:normAutofit/>
          </a:bodyPr>
          <a:lstStyle/>
          <a:p>
            <a:r>
              <a:rPr lang="ru-RU" sz="1400" b="1" u="sng" dirty="0" smtClean="0"/>
              <a:t>Эксперимент Р. </a:t>
            </a:r>
            <a:r>
              <a:rPr lang="ru-RU" sz="1400" b="1" u="sng" dirty="0" err="1" smtClean="0"/>
              <a:t>Сперри</a:t>
            </a:r>
            <a:r>
              <a:rPr lang="ru-RU" sz="1400" b="1" u="sng" dirty="0" smtClean="0"/>
              <a:t> с участием человека с перерезанным мозолистым телом</a:t>
            </a:r>
          </a:p>
          <a:p>
            <a:pPr marL="685800" lvl="1" indent="-228600">
              <a:buAutoNum type="arabicPeriod"/>
            </a:pPr>
            <a:r>
              <a:rPr lang="ru-RU" sz="1200" dirty="0" smtClean="0"/>
              <a:t>Больной сидит перед экраном, в центре которого нанесена небольшая чёрная точка. Экспериментатор просит испытуемого не отрываясь смотреть на точку. Затем справа от точки на миг появляется изображение яблока. Смысл этого в том, что изображение попало только в одно, левое полушарие. На вопрос, что видел, больной отвечает «Яблоко».</a:t>
            </a:r>
          </a:p>
          <a:p>
            <a:pPr marL="685800" lvl="1" indent="-228600">
              <a:buAutoNum type="arabicPeriod"/>
            </a:pPr>
            <a:r>
              <a:rPr lang="ru-RU" sz="1200" dirty="0" smtClean="0"/>
              <a:t>Испытуемого опять просят пристально смотреть на точку, и на это раз слева от точки на миг появляется изображение молотка, которое попадает в правое полушарие. На вопрос, что он видел, больной отвечает «Ничего».</a:t>
            </a:r>
          </a:p>
          <a:p>
            <a:pPr marL="685800" lvl="1" indent="-228600">
              <a:buAutoNum type="arabicPeriod"/>
            </a:pPr>
            <a:r>
              <a:rPr lang="ru-RU" sz="1200" dirty="0" smtClean="0"/>
              <a:t>Затем исследователь просит его. Просунув  левую руку в отверстие под экраном, выбрать на ощупь среди находящихся там предметов то, который был похож на только что мелькнувшее изображение. Перебрав несколько предметов, больной выбирает молоток.</a:t>
            </a:r>
            <a:endParaRPr lang="ru-RU" sz="1200" dirty="0"/>
          </a:p>
        </p:txBody>
      </p:sp>
      <p:pic>
        <p:nvPicPr>
          <p:cNvPr id="3074" name="Picture 2" descr="C:\Users\Светлана\Desktop\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65528"/>
            <a:ext cx="4038600" cy="251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85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3100" b="1" dirty="0">
                <a:solidFill>
                  <a:prstClr val="black"/>
                </a:solidFill>
              </a:rPr>
              <a:t>Этап актуализации опорных знаний</a:t>
            </a:r>
            <a:br>
              <a:rPr lang="ru-RU" sz="3100" b="1" dirty="0">
                <a:solidFill>
                  <a:prstClr val="black"/>
                </a:solidFill>
              </a:rPr>
            </a:br>
            <a:r>
              <a:rPr lang="ru-RU" sz="2200" b="1" dirty="0">
                <a:solidFill>
                  <a:prstClr val="black"/>
                </a:solidFill>
              </a:rPr>
              <a:t>Тема «Большие полушария ГМ</a:t>
            </a:r>
            <a:r>
              <a:rPr lang="ru-RU" sz="2200" b="1" dirty="0" smtClean="0">
                <a:solidFill>
                  <a:prstClr val="black"/>
                </a:solidFill>
              </a:rPr>
              <a:t>»</a:t>
            </a:r>
            <a:r>
              <a:rPr lang="ru-RU" sz="2800" dirty="0" smtClean="0">
                <a:solidFill>
                  <a:prstClr val="black"/>
                </a:solidFill>
              </a:rPr>
              <a:t/>
            </a:r>
            <a:br>
              <a:rPr lang="ru-RU" sz="2800" dirty="0" smtClean="0">
                <a:solidFill>
                  <a:prstClr val="black"/>
                </a:solidFill>
              </a:rPr>
            </a:br>
            <a:r>
              <a:rPr lang="ru-RU" sz="2000" dirty="0" smtClean="0">
                <a:solidFill>
                  <a:prstClr val="black"/>
                </a:solidFill>
              </a:rPr>
              <a:t>Зная, что разные полушария мозга заняты разными функциями, определить роль мозолистого тела, используя результаты опыта Роджера </a:t>
            </a:r>
            <a:r>
              <a:rPr lang="ru-RU" sz="2000" dirty="0" err="1" smtClean="0">
                <a:solidFill>
                  <a:prstClr val="black"/>
                </a:solidFill>
              </a:rPr>
              <a:t>Сперри</a:t>
            </a: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r>
              <a:rPr lang="ru-RU" sz="1800" dirty="0" smtClean="0">
                <a:solidFill>
                  <a:prstClr val="black"/>
                </a:solidFill>
              </a:rPr>
              <a:t>Отметьте все верные решения</a:t>
            </a:r>
            <a:endParaRPr lang="ru-RU" sz="1800" dirty="0"/>
          </a:p>
        </p:txBody>
      </p:sp>
      <p:sp>
        <p:nvSpPr>
          <p:cNvPr id="3" name="Объект 2"/>
          <p:cNvSpPr>
            <a:spLocks noGrp="1"/>
          </p:cNvSpPr>
          <p:nvPr>
            <p:ph sz="half" idx="1"/>
          </p:nvPr>
        </p:nvSpPr>
        <p:spPr>
          <a:xfrm>
            <a:off x="457200" y="5240740"/>
            <a:ext cx="7881582" cy="885423"/>
          </a:xfrm>
        </p:spPr>
        <p:txBody>
          <a:bodyPr>
            <a:normAutofit fontScale="85000" lnSpcReduction="10000"/>
          </a:bodyPr>
          <a:lstStyle/>
          <a:p>
            <a:r>
              <a:rPr lang="ru-RU" sz="2600" b="1" dirty="0" smtClean="0">
                <a:solidFill>
                  <a:srgbClr val="FF0000"/>
                </a:solidFill>
              </a:rPr>
              <a:t>Оцениваемое умение: анализировать, интерпретировать данные и делать соответствующие выводы</a:t>
            </a:r>
          </a:p>
          <a:p>
            <a:endParaRPr lang="ru-RU" sz="1200"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4200911715"/>
              </p:ext>
            </p:extLst>
          </p:nvPr>
        </p:nvGraphicFramePr>
        <p:xfrm>
          <a:off x="545911" y="1995984"/>
          <a:ext cx="4189862" cy="2651760"/>
        </p:xfrm>
        <a:graphic>
          <a:graphicData uri="http://schemas.openxmlformats.org/drawingml/2006/table">
            <a:tbl>
              <a:tblPr firstRow="1" bandRow="1">
                <a:tableStyleId>{5C22544A-7EE6-4342-B048-85BDC9FD1C3A}</a:tableStyleId>
              </a:tblPr>
              <a:tblGrid>
                <a:gridCol w="3780429"/>
                <a:gridCol w="409433"/>
              </a:tblGrid>
              <a:tr h="370840">
                <a:tc>
                  <a:txBody>
                    <a:bodyPr/>
                    <a:lstStyle/>
                    <a:p>
                      <a:r>
                        <a:rPr lang="ru-RU" sz="1200" dirty="0" smtClean="0">
                          <a:solidFill>
                            <a:schemeClr val="tx1"/>
                          </a:solidFill>
                        </a:rPr>
                        <a:t>Из-за рассечения мозолистого тела НЕ передавалась информация из одного</a:t>
                      </a:r>
                      <a:r>
                        <a:rPr lang="ru-RU" sz="1200" baseline="0" dirty="0" smtClean="0">
                          <a:solidFill>
                            <a:schemeClr val="tx1"/>
                          </a:solidFill>
                        </a:rPr>
                        <a:t> полушария в другое</a:t>
                      </a:r>
                      <a:endParaRPr lang="ru-RU" sz="1200" dirty="0">
                        <a:solidFill>
                          <a:schemeClr val="tx1"/>
                        </a:solidFill>
                      </a:endParaRPr>
                    </a:p>
                  </a:txBody>
                  <a:tcPr/>
                </a:tc>
                <a:tc>
                  <a:txBody>
                    <a:bodyPr/>
                    <a:lstStyle/>
                    <a:p>
                      <a:endParaRPr lang="ru-RU"/>
                    </a:p>
                  </a:txBody>
                  <a:tcPr/>
                </a:tc>
              </a:tr>
              <a:tr h="370840">
                <a:tc>
                  <a:txBody>
                    <a:bodyPr/>
                    <a:lstStyle/>
                    <a:p>
                      <a:r>
                        <a:rPr lang="ru-RU" sz="1200" dirty="0" smtClean="0">
                          <a:solidFill>
                            <a:schemeClr val="tx1"/>
                          </a:solidFill>
                        </a:rPr>
                        <a:t>ПРАВОЕ полушарие</a:t>
                      </a:r>
                      <a:r>
                        <a:rPr lang="ru-RU" sz="1200" baseline="0" dirty="0" smtClean="0">
                          <a:solidFill>
                            <a:schemeClr val="tx1"/>
                          </a:solidFill>
                        </a:rPr>
                        <a:t> не воспринимало информацию из ЛЕВОГО поля зрения испытуемого</a:t>
                      </a:r>
                      <a:endParaRPr lang="ru-RU" sz="1200" dirty="0">
                        <a:solidFill>
                          <a:schemeClr val="tx1"/>
                        </a:solidFill>
                      </a:endParaRPr>
                    </a:p>
                  </a:txBody>
                  <a:tcPr/>
                </a:tc>
                <a:tc>
                  <a:txBody>
                    <a:bodyPr/>
                    <a:lstStyle/>
                    <a:p>
                      <a:endParaRPr lang="ru-RU" dirty="0"/>
                    </a:p>
                  </a:txBody>
                  <a:tcPr/>
                </a:tc>
              </a:tr>
              <a:tr h="370840">
                <a:tc>
                  <a:txBody>
                    <a:bodyPr/>
                    <a:lstStyle/>
                    <a:p>
                      <a:r>
                        <a:rPr lang="ru-RU" sz="1200" dirty="0" smtClean="0">
                          <a:solidFill>
                            <a:schemeClr val="tx1"/>
                          </a:solidFill>
                        </a:rPr>
                        <a:t>ПРАВОЕ полушарие воспринимало информацию из левого поля зрения , но не могло выразить её в форме речи</a:t>
                      </a:r>
                      <a:endParaRPr lang="ru-RU" sz="1200" dirty="0">
                        <a:solidFill>
                          <a:schemeClr val="tx1"/>
                        </a:solidFill>
                      </a:endParaRPr>
                    </a:p>
                  </a:txBody>
                  <a:tcPr/>
                </a:tc>
                <a:tc>
                  <a:txBody>
                    <a:bodyPr/>
                    <a:lstStyle/>
                    <a:p>
                      <a:endParaRPr lang="ru-RU" dirty="0"/>
                    </a:p>
                  </a:txBody>
                  <a:tcPr/>
                </a:tc>
              </a:tr>
              <a:tr h="370840">
                <a:tc>
                  <a:txBody>
                    <a:bodyPr/>
                    <a:lstStyle/>
                    <a:p>
                      <a:r>
                        <a:rPr lang="ru-RU" sz="1200" dirty="0" smtClean="0">
                          <a:solidFill>
                            <a:schemeClr val="tx1"/>
                          </a:solidFill>
                        </a:rPr>
                        <a:t>ЛЕВОЕ полушарие не воспринимало информацию из ПРАВОГО поля зрения испытуемого</a:t>
                      </a:r>
                      <a:endParaRPr lang="ru-RU" sz="1200" dirty="0">
                        <a:solidFill>
                          <a:schemeClr val="tx1"/>
                        </a:solidFill>
                      </a:endParaRPr>
                    </a:p>
                  </a:txBody>
                  <a:tcPr/>
                </a:tc>
                <a:tc>
                  <a:txBody>
                    <a:bodyPr/>
                    <a:lstStyle/>
                    <a:p>
                      <a:endParaRPr lang="ru-RU"/>
                    </a:p>
                  </a:txBody>
                  <a:tcPr/>
                </a:tc>
              </a:tr>
              <a:tr h="370840">
                <a:tc>
                  <a:txBody>
                    <a:bodyPr/>
                    <a:lstStyle/>
                    <a:p>
                      <a:r>
                        <a:rPr lang="ru-RU" sz="1200" dirty="0" smtClean="0">
                          <a:solidFill>
                            <a:schemeClr val="tx1"/>
                          </a:solidFill>
                        </a:rPr>
                        <a:t>ЛЕВОЕ</a:t>
                      </a:r>
                      <a:r>
                        <a:rPr lang="ru-RU" sz="1200" baseline="0" dirty="0" smtClean="0">
                          <a:solidFill>
                            <a:schemeClr val="tx1"/>
                          </a:solidFill>
                        </a:rPr>
                        <a:t> полушарие воспринимало информацию из ПРАВОГО поля зрения и могло выразить её в форме речи</a:t>
                      </a:r>
                      <a:endParaRPr lang="ru-RU" sz="1200" dirty="0">
                        <a:solidFill>
                          <a:schemeClr val="tx1"/>
                        </a:solidFill>
                      </a:endParaRPr>
                    </a:p>
                  </a:txBody>
                  <a:tcPr/>
                </a:tc>
                <a:tc>
                  <a:txBody>
                    <a:bodyPr/>
                    <a:lstStyle/>
                    <a:p>
                      <a:endParaRPr lang="ru-RU"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33" y="2179638"/>
            <a:ext cx="3630304"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377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Этап изучения нового материала</a:t>
            </a:r>
            <a:br>
              <a:rPr lang="ru-RU" dirty="0" smtClean="0"/>
            </a:br>
            <a:r>
              <a:rPr lang="ru-RU" sz="2700" dirty="0" smtClean="0"/>
              <a:t> Тема «Большие полушария ГМ»</a:t>
            </a:r>
            <a:endParaRPr lang="ru-RU" sz="2700" dirty="0"/>
          </a:p>
        </p:txBody>
      </p:sp>
      <p:pic>
        <p:nvPicPr>
          <p:cNvPr id="5122" name="Picture 2" descr="C:\Users\Светлана\Desktop\stroen-mozga3.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1689101"/>
            <a:ext cx="3519985" cy="1941204"/>
          </a:xfrm>
        </p:spPr>
      </p:pic>
      <p:sp>
        <p:nvSpPr>
          <p:cNvPr id="3" name="Объект 2"/>
          <p:cNvSpPr>
            <a:spLocks noGrp="1"/>
          </p:cNvSpPr>
          <p:nvPr>
            <p:ph sz="half" idx="4294967295"/>
          </p:nvPr>
        </p:nvSpPr>
        <p:spPr>
          <a:xfrm>
            <a:off x="0" y="1600200"/>
            <a:ext cx="4038600" cy="4525963"/>
          </a:xfrm>
        </p:spPr>
        <p:txBody>
          <a:bodyPr>
            <a:normAutofit fontScale="40000" lnSpcReduction="20000"/>
          </a:bodyPr>
          <a:lstStyle/>
          <a:p>
            <a:r>
              <a:rPr lang="ru-RU" sz="3500" b="1" u="sng" dirty="0" smtClean="0"/>
              <a:t>Как мозг функционирует: методы выделения активных зон</a:t>
            </a:r>
          </a:p>
          <a:p>
            <a:r>
              <a:rPr lang="ru-RU" dirty="0" smtClean="0"/>
              <a:t>Один из способов заглянуть «внутрь» активного мозга для того, чтобы выяснить функции его частей, -провести МРТ. С помощью этого метода удаётся регистрировать возбуждение определённых зон мозга. Мозга в то время, когда он осуществляет ту или иную деятельность. Например, мы хотим выяснить, какие зоны мозга участвуют при выполнении арифметических действий. Можно дать человеку решать задачу. Пока аппарат МРТ  сканирует активность его мозга. Получится приблизительно такой снимок, на котором будет показано, в какие зоны мозга больше приливает кровь, то есть какие зоны стали  более активными. Однако из такого снимка всё ещё непонятно, какая зона отвечает за решение арифметической задачи, потому что возбуждение происходит практически во всех отделах мозга, но с разной интенсивностью.</a:t>
            </a:r>
            <a:endParaRPr lang="ru-RU" dirty="0"/>
          </a:p>
        </p:txBody>
      </p:sp>
    </p:spTree>
    <p:extLst>
      <p:ext uri="{BB962C8B-B14F-4D97-AF65-F5344CB8AC3E}">
        <p14:creationId xmlns:p14="http://schemas.microsoft.com/office/powerpoint/2010/main" val="2453246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383" y="3207224"/>
            <a:ext cx="8229600" cy="2210938"/>
          </a:xfrm>
        </p:spPr>
        <p:txBody>
          <a:bodyPr>
            <a:noAutofit/>
          </a:bodyPr>
          <a:lstStyle/>
          <a:p>
            <a:r>
              <a:rPr lang="ru-RU" sz="1400" dirty="0" smtClean="0"/>
              <a:t>Артёма всё ещё интересовал вопрос, действительно ли наш мозг большую часть времени работает не на 100 %, и ему нужен специальный тренинг? Артём прочитал про исследования, которые изучают функционирование мозга при решении каких-либо задач. Оказалось, что для решения задач весь мозг сразу не нужен. </a:t>
            </a:r>
            <a:br>
              <a:rPr lang="ru-RU" sz="1400" dirty="0" smtClean="0"/>
            </a:br>
            <a:r>
              <a:rPr lang="ru-RU" sz="1400" dirty="0" smtClean="0"/>
              <a:t>Но как выяснить,  за какие функции отвечают разные зоны мозга?</a:t>
            </a:r>
            <a:br>
              <a:rPr lang="ru-RU" sz="1400" dirty="0" smtClean="0"/>
            </a:br>
            <a:r>
              <a:rPr lang="ru-RU" sz="1400" dirty="0" smtClean="0"/>
              <a:t>Предложите и опишите план эксперимента, который помог бы выделить ТОЛЬКО те зоны, которые нужны для решения арифметических задач.</a:t>
            </a:r>
            <a:br>
              <a:rPr lang="ru-RU" sz="1400" dirty="0" smtClean="0"/>
            </a:br>
            <a:r>
              <a:rPr lang="ru-RU" sz="1400" dirty="0" smtClean="0"/>
              <a:t> Запишите этот ответ.</a:t>
            </a:r>
            <a:br>
              <a:rPr lang="ru-RU" sz="1400" dirty="0" smtClean="0"/>
            </a:br>
            <a:r>
              <a:rPr lang="ru-RU" sz="2800" b="1" dirty="0"/>
              <a:t/>
            </a:r>
            <a:br>
              <a:rPr lang="ru-RU" sz="2800" b="1" dirty="0"/>
            </a:br>
            <a:r>
              <a:rPr lang="ru-RU" sz="2800" b="1" dirty="0" smtClean="0">
                <a:solidFill>
                  <a:srgbClr val="FF0000"/>
                </a:solidFill>
              </a:rPr>
              <a:t/>
            </a:r>
            <a:br>
              <a:rPr lang="ru-RU" sz="2800" b="1" dirty="0" smtClean="0">
                <a:solidFill>
                  <a:srgbClr val="FF0000"/>
                </a:solidFill>
              </a:rPr>
            </a:br>
            <a:r>
              <a:rPr lang="ru-RU" sz="2800" b="1" dirty="0" smtClean="0">
                <a:solidFill>
                  <a:srgbClr val="FF0000"/>
                </a:solidFill>
              </a:rPr>
              <a:t>Оцениваемое умение: предлагать или оценивать способ научного исследования данного вопроса.</a:t>
            </a:r>
            <a:r>
              <a:rPr lang="ru-RU" sz="1400" dirty="0" smtClean="0"/>
              <a:t/>
            </a:r>
            <a:br>
              <a:rPr lang="ru-RU" sz="1400" dirty="0" smtClean="0"/>
            </a:br>
            <a:endParaRPr lang="ru-RU"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574735"/>
            <a:ext cx="4256490" cy="220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50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a:solidFill>
                  <a:prstClr val="black"/>
                </a:solidFill>
              </a:rPr>
              <a:t>Этап актуализации опорных </a:t>
            </a:r>
            <a:r>
              <a:rPr lang="ru-RU" sz="2800" dirty="0" smtClean="0">
                <a:solidFill>
                  <a:prstClr val="black"/>
                </a:solidFill>
              </a:rPr>
              <a:t>знаний</a:t>
            </a:r>
            <a:br>
              <a:rPr lang="ru-RU" sz="2800" dirty="0" smtClean="0">
                <a:solidFill>
                  <a:prstClr val="black"/>
                </a:solidFill>
              </a:rPr>
            </a:br>
            <a:r>
              <a:rPr lang="ru-RU" sz="2800" dirty="0" smtClean="0">
                <a:solidFill>
                  <a:prstClr val="black"/>
                </a:solidFill>
              </a:rPr>
              <a:t>Тема «Обмен веществ и превращение энергии»</a:t>
            </a:r>
            <a:endParaRPr lang="ru-RU" dirty="0"/>
          </a:p>
        </p:txBody>
      </p:sp>
      <p:sp>
        <p:nvSpPr>
          <p:cNvPr id="4" name="Объект 3"/>
          <p:cNvSpPr>
            <a:spLocks noGrp="1"/>
          </p:cNvSpPr>
          <p:nvPr>
            <p:ph sz="half" idx="1"/>
          </p:nvPr>
        </p:nvSpPr>
        <p:spPr>
          <a:xfrm>
            <a:off x="457200" y="1600200"/>
            <a:ext cx="5247564" cy="4554940"/>
          </a:xfrm>
        </p:spPr>
        <p:txBody>
          <a:bodyPr>
            <a:normAutofit fontScale="77500" lnSpcReduction="20000"/>
          </a:bodyPr>
          <a:lstStyle/>
          <a:p>
            <a:r>
              <a:rPr lang="ru-RU" sz="1600" dirty="0" smtClean="0"/>
              <a:t>Многие птицы питаются насекомыми. Причём птицы потребляют как большое количество взрослых насекомых, так и их личинки и куколки. Например, в желудке одной кукушки орнитологи обнаружили 173 гусеницы, а у другой кукушки-12 майских жуков, 49 гусениц монашенки и 88 гусениц походного шелкопряда. Особенно много насекомых птицы уничтожают в период выкармливания потомства. По данным орнитологов пара обыкновенных скворцов за сутки приносит корм к гнезду около 200 раз, больших синий- около 300 раз, мухоловки-пеструшки-около 500 раз, а пеночки-</a:t>
            </a:r>
            <a:r>
              <a:rPr lang="ru-RU" sz="1600" dirty="0" err="1" smtClean="0"/>
              <a:t>теньковки</a:t>
            </a:r>
            <a:r>
              <a:rPr lang="ru-RU" sz="1600" dirty="0"/>
              <a:t> </a:t>
            </a:r>
            <a:r>
              <a:rPr lang="ru-RU" sz="1600" dirty="0" smtClean="0"/>
              <a:t>до 570 раз. Причём приносят птицы к гнезду обычно не одно, а сразу несколько насекомых</a:t>
            </a:r>
            <a:r>
              <a:rPr lang="ru-RU" sz="1400" dirty="0" smtClean="0"/>
              <a:t>.</a:t>
            </a:r>
          </a:p>
          <a:p>
            <a:endParaRPr lang="ru-RU" sz="1200" dirty="0" smtClean="0"/>
          </a:p>
          <a:p>
            <a:r>
              <a:rPr lang="ru-RU" sz="1700" b="1" dirty="0" smtClean="0"/>
              <a:t>Основываясь на данных таблицы, предположите, какие из птиц в среднем обладают наименьшей массой тела, а какие- наибольшей. </a:t>
            </a:r>
            <a:r>
              <a:rPr lang="ru-RU" sz="1700" b="1" dirty="0" err="1" smtClean="0"/>
              <a:t>Обьясните</a:t>
            </a:r>
            <a:r>
              <a:rPr lang="ru-RU" sz="1700" b="1" dirty="0" smtClean="0"/>
              <a:t> своё решение.</a:t>
            </a:r>
          </a:p>
          <a:p>
            <a:endParaRPr lang="ru-RU" sz="1200" dirty="0"/>
          </a:p>
          <a:p>
            <a:endParaRPr lang="ru-RU" sz="1200" dirty="0" smtClean="0"/>
          </a:p>
          <a:p>
            <a:r>
              <a:rPr lang="ru-RU" sz="3300" dirty="0" smtClean="0">
                <a:solidFill>
                  <a:srgbClr val="FF0000"/>
                </a:solidFill>
              </a:rPr>
              <a:t>Оцениваемое умение: делать и научно обосновывать прогнозы о протекании процесса или явления.</a:t>
            </a:r>
            <a:endParaRPr lang="ru-RU" sz="3300" dirty="0">
              <a:solidFill>
                <a:srgbClr val="FF0000"/>
              </a:solidFill>
            </a:endParaRPr>
          </a:p>
        </p:txBody>
      </p:sp>
      <p:graphicFrame>
        <p:nvGraphicFramePr>
          <p:cNvPr id="8" name="Объект 7"/>
          <p:cNvGraphicFramePr>
            <a:graphicFrameLocks noGrp="1"/>
          </p:cNvGraphicFramePr>
          <p:nvPr>
            <p:ph sz="half" idx="2"/>
            <p:extLst>
              <p:ext uri="{D42A27DB-BD31-4B8C-83A1-F6EECF244321}">
                <p14:modId xmlns:p14="http://schemas.microsoft.com/office/powerpoint/2010/main" val="3168922293"/>
              </p:ext>
            </p:extLst>
          </p:nvPr>
        </p:nvGraphicFramePr>
        <p:xfrm>
          <a:off x="5936776" y="1600200"/>
          <a:ext cx="2750024" cy="2392680"/>
        </p:xfrm>
        <a:graphic>
          <a:graphicData uri="http://schemas.openxmlformats.org/drawingml/2006/table">
            <a:tbl>
              <a:tblPr firstRow="1" bandRow="1">
                <a:tableStyleId>{5C22544A-7EE6-4342-B048-85BDC9FD1C3A}</a:tableStyleId>
              </a:tblPr>
              <a:tblGrid>
                <a:gridCol w="1064525"/>
                <a:gridCol w="1685499"/>
              </a:tblGrid>
              <a:tr h="370840">
                <a:tc>
                  <a:txBody>
                    <a:bodyPr/>
                    <a:lstStyle/>
                    <a:p>
                      <a:r>
                        <a:rPr lang="ru-RU" sz="1200" dirty="0" smtClean="0"/>
                        <a:t>Название</a:t>
                      </a:r>
                    </a:p>
                    <a:p>
                      <a:r>
                        <a:rPr lang="ru-RU" sz="1200" dirty="0" smtClean="0"/>
                        <a:t>птиц</a:t>
                      </a:r>
                      <a:endParaRPr lang="ru-RU" sz="1200" dirty="0"/>
                    </a:p>
                  </a:txBody>
                  <a:tcPr/>
                </a:tc>
                <a:tc>
                  <a:txBody>
                    <a:bodyPr/>
                    <a:lstStyle/>
                    <a:p>
                      <a:r>
                        <a:rPr lang="ru-RU" sz="1200" dirty="0" smtClean="0"/>
                        <a:t>Масса пищи,</a:t>
                      </a:r>
                      <a:r>
                        <a:rPr lang="ru-RU" sz="1200" baseline="0" dirty="0" smtClean="0"/>
                        <a:t> съеденной птенцом по отношению к массе тела (в %)</a:t>
                      </a:r>
                      <a:endParaRPr lang="ru-RU" sz="1200" dirty="0"/>
                    </a:p>
                  </a:txBody>
                  <a:tcPr/>
                </a:tc>
              </a:tr>
              <a:tr h="370840">
                <a:tc>
                  <a:txBody>
                    <a:bodyPr/>
                    <a:lstStyle/>
                    <a:p>
                      <a:r>
                        <a:rPr lang="ru-RU" sz="1200" dirty="0" smtClean="0"/>
                        <a:t>Желтоголовый</a:t>
                      </a:r>
                      <a:r>
                        <a:rPr lang="ru-RU" sz="1200" baseline="0" dirty="0" smtClean="0"/>
                        <a:t> королёк</a:t>
                      </a:r>
                      <a:endParaRPr lang="ru-RU" sz="1200" dirty="0"/>
                    </a:p>
                  </a:txBody>
                  <a:tcPr/>
                </a:tc>
                <a:tc>
                  <a:txBody>
                    <a:bodyPr/>
                    <a:lstStyle/>
                    <a:p>
                      <a:r>
                        <a:rPr lang="ru-RU" sz="1200" dirty="0" smtClean="0"/>
                        <a:t>28</a:t>
                      </a:r>
                      <a:endParaRPr lang="ru-RU" sz="1200" dirty="0"/>
                    </a:p>
                  </a:txBody>
                  <a:tcPr/>
                </a:tc>
              </a:tr>
              <a:tr h="370840">
                <a:tc>
                  <a:txBody>
                    <a:bodyPr/>
                    <a:lstStyle/>
                    <a:p>
                      <a:r>
                        <a:rPr lang="ru-RU" sz="1200" dirty="0" err="1" smtClean="0"/>
                        <a:t>Зарянка</a:t>
                      </a:r>
                      <a:endParaRPr lang="ru-RU" sz="1200" dirty="0"/>
                    </a:p>
                  </a:txBody>
                  <a:tcPr/>
                </a:tc>
                <a:tc>
                  <a:txBody>
                    <a:bodyPr/>
                    <a:lstStyle/>
                    <a:p>
                      <a:r>
                        <a:rPr lang="ru-RU" sz="1200" dirty="0" smtClean="0"/>
                        <a:t>12-17</a:t>
                      </a:r>
                      <a:endParaRPr lang="ru-RU" sz="1200" dirty="0"/>
                    </a:p>
                  </a:txBody>
                  <a:tcPr/>
                </a:tc>
              </a:tr>
              <a:tr h="370840">
                <a:tc>
                  <a:txBody>
                    <a:bodyPr/>
                    <a:lstStyle/>
                    <a:p>
                      <a:r>
                        <a:rPr lang="ru-RU" sz="1200" dirty="0" smtClean="0"/>
                        <a:t>Дрозд</a:t>
                      </a:r>
                      <a:endParaRPr lang="ru-RU" sz="1200" dirty="0"/>
                    </a:p>
                  </a:txBody>
                  <a:tcPr/>
                </a:tc>
                <a:tc>
                  <a:txBody>
                    <a:bodyPr/>
                    <a:lstStyle/>
                    <a:p>
                      <a:r>
                        <a:rPr lang="ru-RU" sz="1200" dirty="0" smtClean="0"/>
                        <a:t>7-10</a:t>
                      </a:r>
                      <a:endParaRPr lang="ru-RU" sz="1200" dirty="0"/>
                    </a:p>
                  </a:txBody>
                  <a:tcPr/>
                </a:tc>
              </a:tr>
              <a:tr h="370840">
                <a:tc>
                  <a:txBody>
                    <a:bodyPr/>
                    <a:lstStyle/>
                    <a:p>
                      <a:r>
                        <a:rPr lang="ru-RU" sz="1200" dirty="0" smtClean="0"/>
                        <a:t>Скворец</a:t>
                      </a:r>
                      <a:endParaRPr lang="ru-RU" sz="1200" dirty="0"/>
                    </a:p>
                  </a:txBody>
                  <a:tcPr/>
                </a:tc>
                <a:tc>
                  <a:txBody>
                    <a:bodyPr/>
                    <a:lstStyle/>
                    <a:p>
                      <a:r>
                        <a:rPr lang="ru-RU" sz="1200" dirty="0" smtClean="0"/>
                        <a:t>12</a:t>
                      </a:r>
                      <a:endParaRPr lang="ru-RU" sz="1200" dirty="0"/>
                    </a:p>
                  </a:txBody>
                  <a:tcPr/>
                </a:tc>
              </a:tr>
            </a:tbl>
          </a:graphicData>
        </a:graphic>
      </p:graphicFrame>
      <p:pic>
        <p:nvPicPr>
          <p:cNvPr id="7170" name="Picture 2" descr="C:\Users\Светлана\Desktop\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355" y="4135272"/>
            <a:ext cx="3002508" cy="232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24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Этап изучения нового материала</a:t>
            </a:r>
            <a:r>
              <a:rPr lang="ru-RU" sz="2800" b="1" dirty="0" smtClean="0"/>
              <a:t/>
            </a:r>
            <a:br>
              <a:rPr lang="ru-RU" sz="2800" b="1" dirty="0" smtClean="0"/>
            </a:br>
            <a:r>
              <a:rPr lang="ru-RU" sz="3200" dirty="0" smtClean="0"/>
              <a:t/>
            </a:r>
            <a:br>
              <a:rPr lang="ru-RU" sz="3200" dirty="0" smtClean="0"/>
            </a:br>
            <a:r>
              <a:rPr lang="ru-RU" sz="2000" b="1" dirty="0" smtClean="0"/>
              <a:t>Тема «Цепи питания»</a:t>
            </a:r>
            <a:endParaRPr lang="ru-RU" sz="2000" b="1" dirty="0"/>
          </a:p>
        </p:txBody>
      </p:sp>
      <p:sp>
        <p:nvSpPr>
          <p:cNvPr id="3" name="Текст 2"/>
          <p:cNvSpPr>
            <a:spLocks noGrp="1"/>
          </p:cNvSpPr>
          <p:nvPr>
            <p:ph type="body" idx="1"/>
          </p:nvPr>
        </p:nvSpPr>
        <p:spPr>
          <a:xfrm>
            <a:off x="457200" y="1535113"/>
            <a:ext cx="8209128" cy="894188"/>
          </a:xfrm>
        </p:spPr>
        <p:txBody>
          <a:bodyPr>
            <a:normAutofit fontScale="92500"/>
          </a:bodyPr>
          <a:lstStyle/>
          <a:p>
            <a:r>
              <a:rPr lang="ru-RU" dirty="0" smtClean="0"/>
              <a:t>Рассмотрите схему взаимодействия различных функциональных групп организмов и примеры этих взаимодействий</a:t>
            </a:r>
            <a:endParaRPr lang="ru-RU"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lstStyle/>
          <a:p>
            <a:endParaRPr lang="ru-RU" dirty="0"/>
          </a:p>
        </p:txBody>
      </p:sp>
      <p:pic>
        <p:nvPicPr>
          <p:cNvPr id="9218" name="Picture 2" descr="C:\Users\Светлана\Desktop\i (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5312" y="2647667"/>
            <a:ext cx="7376615" cy="323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70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479046"/>
            <a:ext cx="7772400" cy="1470025"/>
          </a:xfrm>
        </p:spPr>
        <p:txBody>
          <a:bodyPr>
            <a:normAutofit fontScale="90000"/>
          </a:bodyPr>
          <a:lstStyle/>
          <a:p>
            <a:r>
              <a:rPr lang="ru-RU" sz="3600" b="1" dirty="0" smtClean="0">
                <a:solidFill>
                  <a:prstClr val="black"/>
                </a:solidFill>
              </a:rPr>
              <a:t>Этап </a:t>
            </a:r>
            <a:r>
              <a:rPr lang="ru-RU" sz="3600" b="1" dirty="0">
                <a:solidFill>
                  <a:prstClr val="black"/>
                </a:solidFill>
              </a:rPr>
              <a:t>изучения нового </a:t>
            </a:r>
            <a:r>
              <a:rPr lang="ru-RU" sz="3600" b="1" dirty="0" smtClean="0">
                <a:solidFill>
                  <a:prstClr val="black"/>
                </a:solidFill>
              </a:rPr>
              <a:t>материала</a:t>
            </a:r>
            <a:br>
              <a:rPr lang="ru-RU" sz="3600" b="1" dirty="0" smtClean="0">
                <a:solidFill>
                  <a:prstClr val="black"/>
                </a:solidFill>
              </a:rPr>
            </a:br>
            <a:r>
              <a:rPr lang="ru-RU" sz="2900" dirty="0">
                <a:solidFill>
                  <a:prstClr val="black"/>
                </a:solidFill>
              </a:rPr>
              <a:t/>
            </a:r>
            <a:br>
              <a:rPr lang="ru-RU" sz="2900" dirty="0">
                <a:solidFill>
                  <a:prstClr val="black"/>
                </a:solidFill>
              </a:rPr>
            </a:br>
            <a:r>
              <a:rPr lang="ru-RU" sz="2200" b="1" dirty="0">
                <a:solidFill>
                  <a:prstClr val="black"/>
                </a:solidFill>
              </a:rPr>
              <a:t>Тема «Цепи питания</a:t>
            </a:r>
            <a:r>
              <a:rPr lang="ru-RU" sz="2200" b="1" dirty="0" smtClean="0">
                <a:solidFill>
                  <a:prstClr val="black"/>
                </a:solidFill>
              </a:rPr>
              <a:t>»</a:t>
            </a:r>
            <a:r>
              <a:rPr lang="ru-RU" sz="1200" dirty="0" smtClean="0">
                <a:solidFill>
                  <a:prstClr val="black"/>
                </a:solidFill>
              </a:rPr>
              <a:t/>
            </a:r>
            <a:br>
              <a:rPr lang="ru-RU" sz="1200" dirty="0" smtClean="0">
                <a:solidFill>
                  <a:prstClr val="black"/>
                </a:solidFill>
              </a:rPr>
            </a:br>
            <a:endParaRPr lang="ru-RU" dirty="0"/>
          </a:p>
        </p:txBody>
      </p:sp>
      <p:sp>
        <p:nvSpPr>
          <p:cNvPr id="4" name="Подзаголовок 3"/>
          <p:cNvSpPr>
            <a:spLocks noGrp="1"/>
          </p:cNvSpPr>
          <p:nvPr>
            <p:ph type="subTitle" idx="1"/>
          </p:nvPr>
        </p:nvSpPr>
        <p:spPr>
          <a:xfrm>
            <a:off x="1371600" y="4817660"/>
            <a:ext cx="6400800" cy="821140"/>
          </a:xfrm>
        </p:spPr>
        <p:txBody>
          <a:bodyPr>
            <a:noAutofit/>
          </a:bodyPr>
          <a:lstStyle/>
          <a:p>
            <a:r>
              <a:rPr lang="ru-RU" sz="2800" dirty="0" smtClean="0">
                <a:solidFill>
                  <a:srgbClr val="FF0000"/>
                </a:solidFill>
              </a:rPr>
              <a:t>Оцениваемое умение: применить соответствующие естественно-научные знания для объяснения явления</a:t>
            </a:r>
            <a:endParaRPr lang="ru-RU" sz="2800" dirty="0">
              <a:solidFill>
                <a:srgbClr val="FF0000"/>
              </a:solidFill>
            </a:endParaRPr>
          </a:p>
        </p:txBody>
      </p:sp>
      <p:pic>
        <p:nvPicPr>
          <p:cNvPr id="5" name="Picture 2" descr="C:\Users\Светлана\Desktop\2faede003fdc3bd1c5be94e09b5730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53" y="2019868"/>
            <a:ext cx="7315200" cy="221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5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609600" y="1481138"/>
            <a:ext cx="8077200" cy="3667125"/>
          </a:xfrm>
          <a:prstGeom prst="rect">
            <a:avLst/>
          </a:prstGeom>
          <a:solidFill>
            <a:schemeClr val="bg1"/>
          </a:solidFill>
          <a:ln w="9525">
            <a:solidFill>
              <a:schemeClr val="bg1"/>
            </a:solidFill>
            <a:miter lim="800000"/>
            <a:headEnd/>
            <a:tailEnd/>
          </a:ln>
        </p:spPr>
        <p:txBody>
          <a:bodyPr wrap="none" anchor="ctr"/>
          <a:lstStyle/>
          <a:p>
            <a:endParaRPr lang="ru-RU" altLang="ru-RU"/>
          </a:p>
        </p:txBody>
      </p:sp>
      <p:sp useBgFill="1">
        <p:nvSpPr>
          <p:cNvPr id="6147" name="Rectangle 4"/>
          <p:cNvSpPr>
            <a:spLocks noChangeArrowheads="1"/>
          </p:cNvSpPr>
          <p:nvPr/>
        </p:nvSpPr>
        <p:spPr bwMode="auto">
          <a:xfrm>
            <a:off x="438150" y="1471613"/>
            <a:ext cx="8305800" cy="3108543"/>
          </a:xfrm>
          <a:prstGeom prst="rect">
            <a:avLst/>
          </a:prstGeom>
          <a:ln w="9525">
            <a:noFill/>
            <a:miter lim="800000"/>
            <a:headEnd/>
            <a:tailEnd/>
          </a:ln>
        </p:spPr>
        <p:txBody>
          <a:bodyPr>
            <a:spAutoFit/>
          </a:bodyPr>
          <a:lstStyle/>
          <a:p>
            <a:pPr>
              <a:buFontTx/>
              <a:buChar char="•"/>
            </a:pPr>
            <a:r>
              <a:rPr lang="ru-RU" altLang="ru-RU" sz="2800" b="0" dirty="0">
                <a:latin typeface="Times New Roman" pitchFamily="18" charset="0"/>
                <a:cs typeface="Times New Roman" pitchFamily="18" charset="0"/>
              </a:rPr>
              <a:t>П</a:t>
            </a:r>
            <a:r>
              <a:rPr lang="ru-RU" altLang="ru-RU" sz="2800" b="0" dirty="0" smtClean="0">
                <a:latin typeface="Times New Roman" pitchFamily="18" charset="0"/>
                <a:cs typeface="Times New Roman" pitchFamily="18" charset="0"/>
              </a:rPr>
              <a:t>омогает </a:t>
            </a:r>
            <a:r>
              <a:rPr lang="ru-RU" altLang="ru-RU" sz="2800" b="0" dirty="0">
                <a:latin typeface="Times New Roman" pitchFamily="18" charset="0"/>
                <a:cs typeface="Times New Roman" pitchFamily="18" charset="0"/>
              </a:rPr>
              <a:t>человеку определить собственные приоритеты в личной и профессиональной </a:t>
            </a:r>
            <a:r>
              <a:rPr lang="ru-RU" altLang="ru-RU" sz="2800" b="0" dirty="0" smtClean="0">
                <a:latin typeface="Times New Roman" pitchFamily="18" charset="0"/>
                <a:cs typeface="Times New Roman" pitchFamily="18" charset="0"/>
              </a:rPr>
              <a:t>жизни</a:t>
            </a:r>
            <a:endParaRPr lang="ru-RU" altLang="ru-RU" sz="2800" b="0" dirty="0">
              <a:latin typeface="Times New Roman" pitchFamily="18" charset="0"/>
              <a:cs typeface="Times New Roman" pitchFamily="18" charset="0"/>
            </a:endParaRPr>
          </a:p>
          <a:p>
            <a:pPr>
              <a:buFontTx/>
              <a:buChar char="•"/>
            </a:pPr>
            <a:r>
              <a:rPr lang="ru-RU" altLang="ru-RU" sz="2800" b="0" dirty="0">
                <a:latin typeface="Times New Roman" pitchFamily="18" charset="0"/>
                <a:cs typeface="Times New Roman" pitchFamily="18" charset="0"/>
              </a:rPr>
              <a:t>П</a:t>
            </a:r>
            <a:r>
              <a:rPr lang="ru-RU" altLang="ru-RU" sz="2800" b="0" dirty="0" smtClean="0">
                <a:latin typeface="Times New Roman" pitchFamily="18" charset="0"/>
                <a:cs typeface="Times New Roman" pitchFamily="18" charset="0"/>
              </a:rPr>
              <a:t>редполагает </a:t>
            </a:r>
            <a:r>
              <a:rPr lang="ru-RU" altLang="ru-RU" sz="2800" b="0" dirty="0">
                <a:latin typeface="Times New Roman" pitchFamily="18" charset="0"/>
                <a:cs typeface="Times New Roman" pitchFamily="18" charset="0"/>
              </a:rPr>
              <a:t>принятие индивидуальной ответственности за сделанный </a:t>
            </a:r>
            <a:r>
              <a:rPr lang="ru-RU" altLang="ru-RU" sz="2800" b="0" dirty="0" smtClean="0">
                <a:latin typeface="Times New Roman" pitchFamily="18" charset="0"/>
                <a:cs typeface="Times New Roman" pitchFamily="18" charset="0"/>
              </a:rPr>
              <a:t>выбор</a:t>
            </a:r>
            <a:endParaRPr lang="ru-RU" altLang="ru-RU" sz="2800" b="0" dirty="0">
              <a:latin typeface="Times New Roman" pitchFamily="18" charset="0"/>
              <a:cs typeface="Times New Roman" pitchFamily="18" charset="0"/>
            </a:endParaRPr>
          </a:p>
          <a:p>
            <a:pPr>
              <a:buFontTx/>
              <a:buChar char="•"/>
            </a:pPr>
            <a:r>
              <a:rPr lang="ru-RU" altLang="ru-RU" sz="2800" b="0" dirty="0">
                <a:latin typeface="Times New Roman" pitchFamily="18" charset="0"/>
                <a:cs typeface="Times New Roman" pitchFamily="18" charset="0"/>
              </a:rPr>
              <a:t>П</a:t>
            </a:r>
            <a:r>
              <a:rPr lang="ru-RU" altLang="ru-RU" sz="2800" b="0" dirty="0" smtClean="0">
                <a:latin typeface="Times New Roman" pitchFamily="18" charset="0"/>
                <a:cs typeface="Times New Roman" pitchFamily="18" charset="0"/>
              </a:rPr>
              <a:t>овышает </a:t>
            </a:r>
            <a:r>
              <a:rPr lang="ru-RU" altLang="ru-RU" sz="2800" b="0" dirty="0">
                <a:latin typeface="Times New Roman" pitchFamily="18" charset="0"/>
                <a:cs typeface="Times New Roman" pitchFamily="18" charset="0"/>
              </a:rPr>
              <a:t>уровень индивидуальной культуры работы с </a:t>
            </a:r>
            <a:r>
              <a:rPr lang="ru-RU" altLang="ru-RU" sz="2800" b="0" dirty="0" smtClean="0">
                <a:latin typeface="Times New Roman" pitchFamily="18" charset="0"/>
                <a:cs typeface="Times New Roman" pitchFamily="18" charset="0"/>
              </a:rPr>
              <a:t>информацией</a:t>
            </a:r>
            <a:endParaRPr lang="ru-RU" altLang="ru-RU" sz="2800" b="0" dirty="0">
              <a:latin typeface="Times New Roman" pitchFamily="18" charset="0"/>
              <a:cs typeface="Times New Roman" pitchFamily="18" charset="0"/>
            </a:endParaRPr>
          </a:p>
          <a:p>
            <a:pPr>
              <a:buFontTx/>
              <a:buChar char="•"/>
            </a:pPr>
            <a:r>
              <a:rPr lang="ru-RU" altLang="ru-RU" sz="2800" b="0" dirty="0">
                <a:latin typeface="Times New Roman" pitchFamily="18" charset="0"/>
                <a:cs typeface="Times New Roman" pitchFamily="18" charset="0"/>
              </a:rPr>
              <a:t>Ф</a:t>
            </a:r>
            <a:r>
              <a:rPr lang="ru-RU" altLang="ru-RU" sz="2800" b="0" dirty="0" smtClean="0">
                <a:latin typeface="Times New Roman" pitchFamily="18" charset="0"/>
                <a:cs typeface="Times New Roman" pitchFamily="18" charset="0"/>
              </a:rPr>
              <a:t>ормирует </a:t>
            </a:r>
            <a:r>
              <a:rPr lang="ru-RU" altLang="ru-RU" sz="2800" b="0" dirty="0">
                <a:latin typeface="Times New Roman" pitchFamily="18" charset="0"/>
                <a:cs typeface="Times New Roman" pitchFamily="18" charset="0"/>
              </a:rPr>
              <a:t>субъектную позицию личности.</a:t>
            </a:r>
          </a:p>
        </p:txBody>
      </p:sp>
      <p:sp useBgFill="1">
        <p:nvSpPr>
          <p:cNvPr id="6148" name="Rectangle 5"/>
          <p:cNvSpPr>
            <a:spLocks noChangeArrowheads="1"/>
          </p:cNvSpPr>
          <p:nvPr/>
        </p:nvSpPr>
        <p:spPr bwMode="auto">
          <a:xfrm>
            <a:off x="769309" y="228600"/>
            <a:ext cx="6688137" cy="1109663"/>
          </a:xfrm>
          <a:prstGeom prst="rect">
            <a:avLst/>
          </a:prstGeom>
          <a:ln w="9525">
            <a:solidFill>
              <a:schemeClr val="bg1"/>
            </a:solidFill>
            <a:miter lim="800000"/>
            <a:headEnd/>
            <a:tailEnd/>
          </a:ln>
        </p:spPr>
        <p:txBody>
          <a:bodyPr wrap="none" anchor="ctr"/>
          <a:lstStyle/>
          <a:p>
            <a:pPr algn="ctr"/>
            <a:r>
              <a:rPr lang="ru-RU" altLang="ru-RU" sz="3200" dirty="0">
                <a:solidFill>
                  <a:srgbClr val="001642"/>
                </a:solidFill>
                <a:latin typeface="Times New Roman" pitchFamily="18" charset="0"/>
                <a:cs typeface="Times New Roman" pitchFamily="18" charset="0"/>
              </a:rPr>
              <a:t>Технология  </a:t>
            </a:r>
            <a:r>
              <a:rPr lang="ru-RU" altLang="ru-RU" sz="3200" dirty="0" smtClean="0">
                <a:solidFill>
                  <a:srgbClr val="001642"/>
                </a:solidFill>
                <a:latin typeface="Times New Roman" pitchFamily="18" charset="0"/>
                <a:cs typeface="Times New Roman" pitchFamily="18" charset="0"/>
              </a:rPr>
              <a:t>развития</a:t>
            </a:r>
            <a:r>
              <a:rPr lang="ru-RU" altLang="ru-RU" sz="3200" dirty="0">
                <a:solidFill>
                  <a:srgbClr val="001642"/>
                </a:solidFill>
                <a:latin typeface="Times New Roman" pitchFamily="18" charset="0"/>
                <a:cs typeface="Times New Roman" pitchFamily="18" charset="0"/>
              </a:rPr>
              <a:t/>
            </a:r>
            <a:br>
              <a:rPr lang="ru-RU" altLang="ru-RU" sz="3200" dirty="0">
                <a:solidFill>
                  <a:srgbClr val="001642"/>
                </a:solidFill>
                <a:latin typeface="Times New Roman" pitchFamily="18" charset="0"/>
                <a:cs typeface="Times New Roman" pitchFamily="18" charset="0"/>
              </a:rPr>
            </a:br>
            <a:r>
              <a:rPr lang="ru-RU" altLang="ru-RU" sz="3200" dirty="0">
                <a:solidFill>
                  <a:srgbClr val="001642"/>
                </a:solidFill>
                <a:latin typeface="Times New Roman" pitchFamily="18" charset="0"/>
                <a:cs typeface="Times New Roman" pitchFamily="18" charset="0"/>
              </a:rPr>
              <a:t> Критического Мышления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1473200" y="4375150"/>
            <a:ext cx="7315200" cy="647700"/>
          </a:xfrm>
          <a:prstGeom prst="rect">
            <a:avLst/>
          </a:prstGeom>
          <a:noFill/>
          <a:ln w="9525">
            <a:noFill/>
            <a:miter lim="800000"/>
            <a:headEnd/>
            <a:tailEnd/>
          </a:ln>
        </p:spPr>
        <p:txBody>
          <a:bodyPr/>
          <a:lstStyle/>
          <a:p>
            <a:pPr>
              <a:spcBef>
                <a:spcPct val="20000"/>
              </a:spcBef>
              <a:buClr>
                <a:srgbClr val="FFFFFF"/>
              </a:buClr>
              <a:defRPr/>
            </a:pPr>
            <a:endParaRPr lang="ru-RU" altLang="ru-RU" dirty="0">
              <a:latin typeface="Times New Roman" pitchFamily="18" charset="0"/>
              <a:cs typeface="Times New Roman" pitchFamily="18" charset="0"/>
            </a:endParaRPr>
          </a:p>
          <a:p>
            <a:pPr>
              <a:spcBef>
                <a:spcPct val="20000"/>
              </a:spcBef>
              <a:buClr>
                <a:srgbClr val="FFFFFF"/>
              </a:buClr>
              <a:buFont typeface="Wingdings" pitchFamily="2" charset="2"/>
              <a:buNone/>
              <a:defRPr/>
            </a:pPr>
            <a:r>
              <a:rPr lang="ru-RU" altLang="ru-RU" sz="2400" kern="0" dirty="0">
                <a:latin typeface="Times New Roman" pitchFamily="18" charset="0"/>
                <a:cs typeface="+mn-cs"/>
              </a:rPr>
              <a:t> </a:t>
            </a:r>
          </a:p>
          <a:p>
            <a:pPr>
              <a:spcBef>
                <a:spcPct val="20000"/>
              </a:spcBef>
              <a:buClr>
                <a:srgbClr val="FFFFFF"/>
              </a:buClr>
              <a:buFont typeface="Wingdings" pitchFamily="2" charset="2"/>
              <a:buNone/>
              <a:defRPr/>
            </a:pPr>
            <a:r>
              <a:rPr lang="ru-RU" altLang="ru-RU" sz="2400" kern="0" dirty="0">
                <a:latin typeface="Times New Roman" pitchFamily="18" charset="0"/>
                <a:cs typeface="+mn-cs"/>
              </a:rPr>
              <a:t>       </a:t>
            </a:r>
          </a:p>
        </p:txBody>
      </p:sp>
      <p:sp>
        <p:nvSpPr>
          <p:cNvPr id="4099" name="Заголовок 4"/>
          <p:cNvSpPr>
            <a:spLocks noGrp="1"/>
          </p:cNvSpPr>
          <p:nvPr>
            <p:ph type="ctrTitle"/>
          </p:nvPr>
        </p:nvSpPr>
        <p:spPr>
          <a:xfrm>
            <a:off x="873125" y="314325"/>
            <a:ext cx="7439025" cy="5445125"/>
          </a:xfrm>
        </p:spPr>
        <p:txBody>
          <a:bodyPr>
            <a:normAutofit fontScale="90000"/>
          </a:bodyPr>
          <a:lstStyle/>
          <a:p>
            <a:r>
              <a:rPr lang="ru-RU" dirty="0" smtClean="0"/>
              <a:t/>
            </a:r>
            <a:br>
              <a:rPr lang="ru-RU" dirty="0" smtClean="0"/>
            </a:br>
            <a:r>
              <a:rPr lang="ru-RU" b="1" dirty="0" smtClean="0">
                <a:latin typeface="Times New Roman" pitchFamily="18" charset="0"/>
                <a:cs typeface="Times New Roman" pitchFamily="18" charset="0"/>
              </a:rPr>
              <a:t>Функциональная грамотность – </a:t>
            </a:r>
            <a:r>
              <a:rPr lang="ru-RU" dirty="0" smtClean="0">
                <a:latin typeface="Times New Roman" pitchFamily="18" charset="0"/>
                <a:cs typeface="Times New Roman" pitchFamily="18" charset="0"/>
              </a:rPr>
              <a:t>рассматривается как способность личности использовать все постоянно приобретаемые в жизни знания, умения и навыки для решения жизненных задач в различных сферах человеческой деятельности</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42888" y="538163"/>
            <a:ext cx="8470900" cy="715962"/>
          </a:xfrm>
          <a:prstGeom prst="rect">
            <a:avLst/>
          </a:prstGeom>
          <a:solidFill>
            <a:srgbClr val="FDFDDF"/>
          </a:solidFill>
          <a:ln w="9525">
            <a:noFill/>
            <a:miter lim="800000"/>
            <a:headEnd/>
            <a:tailEnd/>
          </a:ln>
        </p:spPr>
        <p:txBody>
          <a:bodyPr anchor="ctr"/>
          <a:lstStyle/>
          <a:p>
            <a:pPr algn="ctr">
              <a:defRPr/>
            </a:pPr>
            <a:r>
              <a:rPr lang="ru-RU" sz="3200" dirty="0" smtClean="0">
                <a:solidFill>
                  <a:srgbClr val="001642"/>
                </a:solidFill>
                <a:latin typeface="Times New Roman" panose="02020603050405020304" pitchFamily="18" charset="0"/>
                <a:ea typeface="+mj-ea"/>
                <a:cs typeface="Times New Roman" panose="02020603050405020304" pitchFamily="18" charset="0"/>
              </a:rPr>
              <a:t>Структура технологии урока</a:t>
            </a:r>
            <a:endParaRPr lang="ru-RU" sz="3200" dirty="0">
              <a:solidFill>
                <a:srgbClr val="001642"/>
              </a:solidFill>
              <a:latin typeface="Times New Roman" panose="02020603050405020304" pitchFamily="18" charset="0"/>
              <a:ea typeface="+mj-ea"/>
              <a:cs typeface="Times New Roman" panose="02020603050405020304" pitchFamily="18" charset="0"/>
            </a:endParaRPr>
          </a:p>
        </p:txBody>
      </p:sp>
      <p:graphicFrame>
        <p:nvGraphicFramePr>
          <p:cNvPr id="5" name="Group 33"/>
          <p:cNvGraphicFramePr>
            <a:graphicFrameLocks/>
          </p:cNvGraphicFramePr>
          <p:nvPr>
            <p:extLst>
              <p:ext uri="{D42A27DB-BD31-4B8C-83A1-F6EECF244321}">
                <p14:modId xmlns:p14="http://schemas.microsoft.com/office/powerpoint/2010/main" val="169496659"/>
              </p:ext>
            </p:extLst>
          </p:nvPr>
        </p:nvGraphicFramePr>
        <p:xfrm>
          <a:off x="234950" y="1404938"/>
          <a:ext cx="8756650" cy="5106987"/>
        </p:xfrm>
        <a:graphic>
          <a:graphicData uri="http://schemas.openxmlformats.org/drawingml/2006/table">
            <a:tbl>
              <a:tblPr/>
              <a:tblGrid>
                <a:gridCol w="3495758"/>
                <a:gridCol w="2630446"/>
                <a:gridCol w="2630446"/>
              </a:tblGrid>
              <a:tr h="9220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FF0000"/>
                          </a:solidFill>
                          <a:effectLst/>
                          <a:latin typeface="Arial" charset="0"/>
                        </a:rPr>
                        <a:t>«Вызов»</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rgbClr val="FF0000"/>
                          </a:solidFill>
                          <a:effectLst/>
                          <a:latin typeface="Arial" charset="0"/>
                        </a:rPr>
                        <a:t>«Осмысление содержания»</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FF0000"/>
                          </a:solidFill>
                          <a:effectLst/>
                          <a:latin typeface="Arial" charset="0"/>
                        </a:rPr>
                        <a:t>«Рефлексия»</a:t>
                      </a:r>
                    </a:p>
                  </a:txBody>
                  <a:tcPr marL="91446" marR="91446"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8497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800" b="0" i="0" u="none" strike="noStrike" cap="none" normalizeH="0" baseline="0" dirty="0" smtClean="0">
                          <a:ln>
                            <a:noFill/>
                          </a:ln>
                          <a:solidFill>
                            <a:schemeClr val="tx1"/>
                          </a:solidFill>
                          <a:effectLst/>
                          <a:latin typeface="Arial" charset="0"/>
                        </a:rPr>
                        <a:t>активизация имеющихся знаний;</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800" b="0" i="0" u="none" strike="noStrike" cap="none" normalizeH="0" baseline="0" dirty="0" smtClean="0">
                          <a:ln>
                            <a:noFill/>
                          </a:ln>
                          <a:solidFill>
                            <a:schemeClr val="tx1"/>
                          </a:solidFill>
                          <a:effectLst/>
                          <a:latin typeface="Arial" charset="0"/>
                        </a:rPr>
                        <a:t> пробуждение интереса к получению новой информации;</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800" b="0" i="0" u="none" strike="noStrike" cap="none" normalizeH="0" baseline="0" dirty="0" smtClean="0">
                          <a:ln>
                            <a:noFill/>
                          </a:ln>
                          <a:solidFill>
                            <a:schemeClr val="tx1"/>
                          </a:solidFill>
                          <a:effectLst/>
                          <a:latin typeface="Arial" charset="0"/>
                        </a:rPr>
                        <a:t> постановка учеником собственных целей обучения</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D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800" b="0" i="0" u="none" strike="noStrike" cap="none" normalizeH="0" baseline="0" dirty="0" smtClean="0">
                          <a:ln>
                            <a:noFill/>
                          </a:ln>
                          <a:solidFill>
                            <a:schemeClr val="tx1"/>
                          </a:solidFill>
                          <a:effectLst/>
                          <a:latin typeface="Arial" charset="0"/>
                        </a:rPr>
                        <a:t> получение новой информации; </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800" b="0" i="0" u="none" strike="noStrike" cap="none" normalizeH="0" baseline="0" dirty="0" smtClean="0">
                          <a:ln>
                            <a:noFill/>
                          </a:ln>
                          <a:solidFill>
                            <a:schemeClr val="tx1"/>
                          </a:solidFill>
                          <a:effectLst/>
                          <a:latin typeface="Arial" charset="0"/>
                        </a:rPr>
                        <a:t> корректировка учеником поставленных целей обучения</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D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800" b="0" i="0" u="none" strike="noStrike" cap="none" normalizeH="0" baseline="0" dirty="0" smtClean="0">
                          <a:ln>
                            <a:noFill/>
                          </a:ln>
                          <a:solidFill>
                            <a:schemeClr val="tx1"/>
                          </a:solidFill>
                          <a:effectLst/>
                          <a:latin typeface="Arial" charset="0"/>
                        </a:rPr>
                        <a:t> размышление, рождение нового знания;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постановка учеником новых целей обучения (на перспективу)</a:t>
                      </a:r>
                    </a:p>
                  </a:txBody>
                  <a:tcPr marL="91446" marR="91446"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DD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87438" y="119063"/>
            <a:ext cx="6913562" cy="603250"/>
          </a:xfrm>
        </p:spPr>
        <p:txBody>
          <a:bodyPr/>
          <a:lstStyle/>
          <a:p>
            <a:pPr>
              <a:defRPr/>
            </a:pPr>
            <a:r>
              <a:rPr lang="ru-RU" sz="2800" dirty="0" smtClean="0">
                <a:solidFill>
                  <a:schemeClr val="tx1"/>
                </a:solidFill>
                <a:latin typeface="Times New Roman" pitchFamily="18" charset="0"/>
                <a:cs typeface="Times New Roman" pitchFamily="18" charset="0"/>
              </a:rPr>
              <a:t>Прием « Инсерт» </a:t>
            </a:r>
            <a:r>
              <a:rPr lang="ru-RU" sz="2800" i="1" dirty="0" smtClean="0">
                <a:solidFill>
                  <a:schemeClr val="tx1"/>
                </a:solidFill>
                <a:latin typeface="Times New Roman" pitchFamily="18" charset="0"/>
                <a:cs typeface="Times New Roman" pitchFamily="18" charset="0"/>
              </a:rPr>
              <a:t>(чтение с пометками</a:t>
            </a:r>
            <a:r>
              <a:rPr lang="ru-RU" sz="2800" i="1" dirty="0" smtClean="0">
                <a:solidFill>
                  <a:srgbClr val="002060"/>
                </a:solidFill>
                <a:latin typeface="Times New Roman" pitchFamily="18" charset="0"/>
                <a:cs typeface="Times New Roman" pitchFamily="18" charset="0"/>
              </a:rPr>
              <a:t>)</a:t>
            </a:r>
            <a:endParaRPr lang="ru-RU" sz="2800" i="1" dirty="0"/>
          </a:p>
        </p:txBody>
      </p:sp>
      <p:graphicFrame>
        <p:nvGraphicFramePr>
          <p:cNvPr id="4" name="Таблица 3"/>
          <p:cNvGraphicFramePr>
            <a:graphicFrameLocks noGrp="1"/>
          </p:cNvGraphicFramePr>
          <p:nvPr>
            <p:extLst>
              <p:ext uri="{D42A27DB-BD31-4B8C-83A1-F6EECF244321}">
                <p14:modId xmlns:p14="http://schemas.microsoft.com/office/powerpoint/2010/main" val="1262961372"/>
              </p:ext>
            </p:extLst>
          </p:nvPr>
        </p:nvGraphicFramePr>
        <p:xfrm>
          <a:off x="411163" y="1006475"/>
          <a:ext cx="8331200" cy="5608638"/>
        </p:xfrm>
        <a:graphic>
          <a:graphicData uri="http://schemas.openxmlformats.org/drawingml/2006/table">
            <a:tbl>
              <a:tblPr/>
              <a:tblGrid>
                <a:gridCol w="1649412"/>
                <a:gridCol w="2636838"/>
                <a:gridCol w="2276475"/>
                <a:gridCol w="1768475"/>
              </a:tblGrid>
              <a:tr h="256046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V</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(информация,  которая    уже известна ученикам)</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Times New Roman" pitchFamily="18" charset="0"/>
                          <a:cs typeface="Times New Roman" pitchFamily="18" charset="0"/>
                        </a:rPr>
                        <a:t>(является для учеников новым и интересным)</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(противоречит их представлению)</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(ученики хотят получить по   этой информации  более подробные сведения)</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17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Сердце работает циклично, каждый цикл делится на фазы.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Сердечный цикл длится 0,8 секунд и  состоит из трех фаз:</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-сокращение предсердий – 0,1 сек.,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-сокращение желудочков -0,3 сек.,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-общее расслабление сердца – 0,4 сек.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Сердце работает  всю жизнь, не останавливаясь. Почему оно не устает?</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Как работает сердце во время сна, если мозг отдыхает?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Автоматия</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сердца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028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28613" y="220663"/>
            <a:ext cx="8583375" cy="1276350"/>
          </a:xfrm>
        </p:spPr>
        <p:txBody>
          <a:bodyPr>
            <a:normAutofit fontScale="90000"/>
          </a:bodyPr>
          <a:lstStyle/>
          <a:p>
            <a:pPr algn="ctr" eaLnBrk="1" hangingPunct="1">
              <a:defRPr/>
            </a:pPr>
            <a:r>
              <a:rPr lang="ru-RU" sz="3600" dirty="0" smtClean="0">
                <a:solidFill>
                  <a:schemeClr val="accent2">
                    <a:lumMod val="75000"/>
                  </a:schemeClr>
                </a:solidFill>
              </a:rPr>
              <a:t/>
            </a:r>
            <a:br>
              <a:rPr lang="ru-RU" sz="3600" dirty="0" smtClean="0">
                <a:solidFill>
                  <a:schemeClr val="accent2">
                    <a:lumMod val="75000"/>
                  </a:schemeClr>
                </a:solidFill>
              </a:rPr>
            </a:br>
            <a:r>
              <a:rPr lang="ru-RU"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latin typeface="Times New Roman" panose="02020603050405020304" pitchFamily="18" charset="0"/>
                <a:cs typeface="Times New Roman" panose="02020603050405020304" pitchFamily="18" charset="0"/>
              </a:rPr>
              <a:t>Почини цепочку»</a:t>
            </a:r>
            <a:br>
              <a:rPr lang="ru-RU" sz="3600" b="1" dirty="0" smtClean="0">
                <a:latin typeface="Times New Roman" panose="02020603050405020304" pitchFamily="18" charset="0"/>
                <a:cs typeface="Times New Roman" panose="02020603050405020304" pitchFamily="18" charset="0"/>
              </a:rPr>
            </a:br>
            <a:r>
              <a:rPr lang="ru-RU" sz="3600" b="1" i="1" dirty="0" smtClean="0">
                <a:latin typeface="Times New Roman" panose="02020603050405020304" pitchFamily="18" charset="0"/>
                <a:cs typeface="Times New Roman" panose="02020603050405020304" pitchFamily="18" charset="0"/>
              </a:rPr>
              <a:t>Тема» Круги кровообращения»</a:t>
            </a:r>
            <a:r>
              <a:rPr lang="ru-RU" dirty="0" smtClean="0"/>
              <a:t/>
            </a:r>
            <a:br>
              <a:rPr lang="ru-RU" dirty="0" smtClean="0"/>
            </a:br>
            <a:endParaRPr lang="ru-RU" dirty="0" smtClean="0"/>
          </a:p>
        </p:txBody>
      </p:sp>
      <p:sp>
        <p:nvSpPr>
          <p:cNvPr id="23555" name="Содержимое 2"/>
          <p:cNvSpPr>
            <a:spLocks noGrp="1"/>
          </p:cNvSpPr>
          <p:nvPr>
            <p:ph idx="1"/>
          </p:nvPr>
        </p:nvSpPr>
        <p:spPr>
          <a:xfrm>
            <a:off x="182563" y="1539875"/>
            <a:ext cx="8642350" cy="4525963"/>
          </a:xfrm>
        </p:spPr>
        <p:txBody>
          <a:bodyPr>
            <a:noAutofit/>
          </a:bodyPr>
          <a:lstStyle/>
          <a:p>
            <a:pPr eaLnBrk="1" hangingPunct="1">
              <a:buFontTx/>
              <a:buNone/>
            </a:pPr>
            <a:r>
              <a:rPr lang="ru-RU" altLang="ru-RU" sz="2800" b="1" dirty="0" smtClean="0">
                <a:latin typeface="Times New Roman" pitchFamily="18" charset="0"/>
                <a:cs typeface="Times New Roman" pitchFamily="18" charset="0"/>
              </a:rPr>
              <a:t>Пример №1: Расположи  по порядку отделы большого круга кровообращения:</a:t>
            </a:r>
          </a:p>
          <a:p>
            <a:pPr eaLnBrk="1" hangingPunct="1">
              <a:buFontTx/>
              <a:buNone/>
            </a:pPr>
            <a:r>
              <a:rPr lang="ru-RU" altLang="ru-RU" sz="2800" dirty="0" smtClean="0"/>
              <a:t>Левый желудочек – аорта – артерии – </a:t>
            </a:r>
            <a:r>
              <a:rPr lang="ru-RU" altLang="ru-RU" sz="2800" u="sng" dirty="0" smtClean="0"/>
              <a:t>вены  - нижняя и верхняя полые вены - капилляры  - </a:t>
            </a:r>
            <a:r>
              <a:rPr lang="ru-RU" altLang="ru-RU" sz="2800" u="sng" dirty="0" err="1" smtClean="0"/>
              <a:t>венулы</a:t>
            </a:r>
            <a:r>
              <a:rPr lang="ru-RU" altLang="ru-RU" sz="2800" u="sng" dirty="0" smtClean="0"/>
              <a:t>- </a:t>
            </a:r>
            <a:r>
              <a:rPr lang="ru-RU" altLang="ru-RU" sz="2800" dirty="0" smtClean="0"/>
              <a:t>правое предсердие.</a:t>
            </a:r>
          </a:p>
          <a:p>
            <a:pPr eaLnBrk="1" hangingPunct="1">
              <a:buFontTx/>
              <a:buNone/>
            </a:pPr>
            <a:endParaRPr lang="ru-RU" altLang="ru-RU" sz="2800" b="1" dirty="0" smtClean="0">
              <a:latin typeface="Times New Roman" pitchFamily="18" charset="0"/>
              <a:cs typeface="Times New Roman" pitchFamily="18" charset="0"/>
            </a:endParaRPr>
          </a:p>
          <a:p>
            <a:pPr eaLnBrk="1" hangingPunct="1">
              <a:buFontTx/>
              <a:buNone/>
            </a:pPr>
            <a:r>
              <a:rPr lang="ru-RU" altLang="ru-RU" sz="2800" b="1" dirty="0" smtClean="0">
                <a:latin typeface="Times New Roman" pitchFamily="18" charset="0"/>
                <a:cs typeface="Times New Roman" pitchFamily="18" charset="0"/>
              </a:rPr>
              <a:t>Пример №2: Расположи  по порядку отделы малого круга кровообращения:</a:t>
            </a:r>
          </a:p>
          <a:p>
            <a:pPr eaLnBrk="1" hangingPunct="1">
              <a:buFontTx/>
              <a:buNone/>
            </a:pPr>
            <a:r>
              <a:rPr lang="ru-RU" altLang="ru-RU" sz="2800" dirty="0" smtClean="0"/>
              <a:t>Правый желудочек – легочная артерия – </a:t>
            </a:r>
            <a:r>
              <a:rPr lang="ru-RU" altLang="ru-RU" sz="2800" u="sng" dirty="0" smtClean="0"/>
              <a:t>легочные вены- капиллярная сеть легких</a:t>
            </a:r>
            <a:r>
              <a:rPr lang="ru-RU" altLang="ru-RU" sz="2800" dirty="0" smtClean="0"/>
              <a:t> – левое предсердие.</a:t>
            </a:r>
          </a:p>
        </p:txBody>
      </p:sp>
    </p:spTree>
    <p:extLst>
      <p:ext uri="{BB962C8B-B14F-4D97-AF65-F5344CB8AC3E}">
        <p14:creationId xmlns:p14="http://schemas.microsoft.com/office/powerpoint/2010/main" val="2781641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7" name="Oval 21"/>
          <p:cNvSpPr>
            <a:spLocks noChangeArrowheads="1"/>
          </p:cNvSpPr>
          <p:nvPr/>
        </p:nvSpPr>
        <p:spPr bwMode="auto">
          <a:xfrm>
            <a:off x="3619500" y="2560638"/>
            <a:ext cx="1857375" cy="1123950"/>
          </a:xfrm>
          <a:prstGeom prst="ellipse">
            <a:avLst/>
          </a:prstGeom>
          <a:solidFill>
            <a:srgbClr val="993366"/>
          </a:solidFill>
          <a:ln w="9525">
            <a:solidFill>
              <a:srgbClr val="000000"/>
            </a:solidFill>
            <a:round/>
            <a:headEnd/>
            <a:tailEnd/>
          </a:ln>
        </p:spPr>
        <p:txBody>
          <a:bodyPr/>
          <a:lstStyle/>
          <a:p>
            <a:pPr eaLnBrk="0" hangingPunct="0">
              <a:defRPr/>
            </a:pPr>
            <a:r>
              <a:rPr lang="en-US" sz="1400">
                <a:solidFill>
                  <a:prstClr val="black"/>
                </a:solidFill>
                <a:latin typeface="Times New Roman" pitchFamily="18" charset="0"/>
                <a:cs typeface="Times New Roman" pitchFamily="18" charset="0"/>
              </a:rPr>
              <a:t>   </a:t>
            </a:r>
            <a:endParaRPr lang="ru-RU" sz="1400">
              <a:solidFill>
                <a:prstClr val="black"/>
              </a:solidFill>
              <a:latin typeface="Times New Roman" pitchFamily="18" charset="0"/>
              <a:cs typeface="Times New Roman" pitchFamily="18" charset="0"/>
            </a:endParaRPr>
          </a:p>
          <a:p>
            <a:pPr eaLnBrk="0" hangingPunct="0">
              <a:defRPr/>
            </a:pPr>
            <a:r>
              <a:rPr lang="ru-RU" sz="1400">
                <a:solidFill>
                  <a:prstClr val="black"/>
                </a:solidFill>
                <a:effectLst>
                  <a:outerShdw blurRad="38100" dist="38100" dir="2700000" algn="tl">
                    <a:srgbClr val="FFFFFF"/>
                  </a:outerShdw>
                </a:effectLst>
                <a:latin typeface="Times New Roman" pitchFamily="18" charset="0"/>
                <a:cs typeface="Times New Roman" pitchFamily="18" charset="0"/>
              </a:rPr>
              <a:t>  </a:t>
            </a:r>
            <a:r>
              <a:rPr lang="en-US" sz="2000">
                <a:solidFill>
                  <a:prstClr val="black"/>
                </a:solidFill>
                <a:effectLst>
                  <a:outerShdw blurRad="38100" dist="38100" dir="2700000" algn="tl">
                    <a:srgbClr val="FFFFFF"/>
                  </a:outerShdw>
                </a:effectLst>
                <a:latin typeface="Times New Roman" pitchFamily="18" charset="0"/>
                <a:cs typeface="Times New Roman" pitchFamily="18" charset="0"/>
              </a:rPr>
              <a:t>Сердце</a:t>
            </a:r>
          </a:p>
        </p:txBody>
      </p:sp>
      <p:sp>
        <p:nvSpPr>
          <p:cNvPr id="9219" name="Oval 20"/>
          <p:cNvSpPr>
            <a:spLocks noChangeArrowheads="1"/>
          </p:cNvSpPr>
          <p:nvPr/>
        </p:nvSpPr>
        <p:spPr bwMode="auto">
          <a:xfrm>
            <a:off x="5995988" y="2735263"/>
            <a:ext cx="1525587" cy="774700"/>
          </a:xfrm>
          <a:prstGeom prst="ellipse">
            <a:avLst/>
          </a:prstGeom>
          <a:solidFill>
            <a:srgbClr val="FF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Камеры</a:t>
            </a:r>
            <a:endParaRPr lang="en-US" altLang="ru-RU">
              <a:solidFill>
                <a:prstClr val="black"/>
              </a:solidFill>
              <a:latin typeface="Times New Roman" pitchFamily="18" charset="0"/>
              <a:cs typeface="Times New Roman" pitchFamily="18" charset="0"/>
            </a:endParaRPr>
          </a:p>
        </p:txBody>
      </p:sp>
      <p:sp>
        <p:nvSpPr>
          <p:cNvPr id="9220" name="Oval 19"/>
          <p:cNvSpPr>
            <a:spLocks noChangeArrowheads="1"/>
          </p:cNvSpPr>
          <p:nvPr/>
        </p:nvSpPr>
        <p:spPr bwMode="auto">
          <a:xfrm>
            <a:off x="1479550" y="2236788"/>
            <a:ext cx="1373188" cy="725487"/>
          </a:xfrm>
          <a:prstGeom prst="ellipse">
            <a:avLst/>
          </a:prstGeom>
          <a:solidFill>
            <a:srgbClr val="FF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Клапаны</a:t>
            </a:r>
            <a:endParaRPr lang="en-US" altLang="ru-RU">
              <a:solidFill>
                <a:prstClr val="black"/>
              </a:solidFill>
              <a:latin typeface="Times New Roman" pitchFamily="18" charset="0"/>
              <a:cs typeface="Times New Roman" pitchFamily="18" charset="0"/>
            </a:endParaRPr>
          </a:p>
        </p:txBody>
      </p:sp>
      <p:sp>
        <p:nvSpPr>
          <p:cNvPr id="9221" name="Oval 18"/>
          <p:cNvSpPr>
            <a:spLocks noChangeArrowheads="1"/>
          </p:cNvSpPr>
          <p:nvPr/>
        </p:nvSpPr>
        <p:spPr bwMode="auto">
          <a:xfrm>
            <a:off x="1406525" y="3179763"/>
            <a:ext cx="1346200" cy="779462"/>
          </a:xfrm>
          <a:prstGeom prst="ellipse">
            <a:avLst/>
          </a:prstGeom>
          <a:solidFill>
            <a:srgbClr val="FF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Сосуды</a:t>
            </a:r>
            <a:endParaRPr lang="en-US" altLang="ru-RU">
              <a:solidFill>
                <a:prstClr val="black"/>
              </a:solidFill>
              <a:latin typeface="Times New Roman" pitchFamily="18" charset="0"/>
              <a:cs typeface="Times New Roman" pitchFamily="18" charset="0"/>
            </a:endParaRPr>
          </a:p>
        </p:txBody>
      </p:sp>
      <p:sp>
        <p:nvSpPr>
          <p:cNvPr id="9222" name="Oval 17"/>
          <p:cNvSpPr>
            <a:spLocks noChangeArrowheads="1"/>
          </p:cNvSpPr>
          <p:nvPr/>
        </p:nvSpPr>
        <p:spPr bwMode="auto">
          <a:xfrm>
            <a:off x="206375" y="4440238"/>
            <a:ext cx="1530350" cy="790575"/>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артерии</a:t>
            </a:r>
            <a:endParaRPr lang="en-US" altLang="ru-RU">
              <a:solidFill>
                <a:prstClr val="black"/>
              </a:solidFill>
              <a:latin typeface="Times New Roman" pitchFamily="18" charset="0"/>
              <a:cs typeface="Times New Roman" pitchFamily="18" charset="0"/>
            </a:endParaRPr>
          </a:p>
        </p:txBody>
      </p:sp>
      <p:sp>
        <p:nvSpPr>
          <p:cNvPr id="9223" name="Oval 16"/>
          <p:cNvSpPr>
            <a:spLocks noChangeArrowheads="1"/>
          </p:cNvSpPr>
          <p:nvPr/>
        </p:nvSpPr>
        <p:spPr bwMode="auto">
          <a:xfrm>
            <a:off x="2952750" y="3978275"/>
            <a:ext cx="1371600" cy="831850"/>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вены</a:t>
            </a:r>
            <a:endParaRPr lang="en-US" altLang="ru-RU">
              <a:solidFill>
                <a:prstClr val="black"/>
              </a:solidFill>
              <a:latin typeface="Times New Roman" pitchFamily="18" charset="0"/>
              <a:cs typeface="Times New Roman" pitchFamily="18" charset="0"/>
            </a:endParaRPr>
          </a:p>
        </p:txBody>
      </p:sp>
      <p:sp>
        <p:nvSpPr>
          <p:cNvPr id="9224" name="Oval 23"/>
          <p:cNvSpPr>
            <a:spLocks noChangeArrowheads="1"/>
          </p:cNvSpPr>
          <p:nvPr/>
        </p:nvSpPr>
        <p:spPr bwMode="auto">
          <a:xfrm>
            <a:off x="4889500" y="1323975"/>
            <a:ext cx="1743075" cy="842963"/>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Левый желудочек</a:t>
            </a:r>
            <a:endParaRPr lang="en-US" altLang="ru-RU">
              <a:solidFill>
                <a:prstClr val="black"/>
              </a:solidFill>
              <a:latin typeface="Times New Roman" pitchFamily="18" charset="0"/>
              <a:cs typeface="Times New Roman" pitchFamily="18" charset="0"/>
            </a:endParaRPr>
          </a:p>
        </p:txBody>
      </p:sp>
      <p:sp>
        <p:nvSpPr>
          <p:cNvPr id="9225" name="Oval 1"/>
          <p:cNvSpPr>
            <a:spLocks noChangeArrowheads="1"/>
          </p:cNvSpPr>
          <p:nvPr/>
        </p:nvSpPr>
        <p:spPr bwMode="auto">
          <a:xfrm>
            <a:off x="6684963" y="1146175"/>
            <a:ext cx="1695450" cy="842963"/>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Левое предсердие</a:t>
            </a:r>
            <a:endParaRPr lang="en-US" altLang="ru-RU">
              <a:solidFill>
                <a:prstClr val="black"/>
              </a:solidFill>
              <a:latin typeface="Times New Roman" pitchFamily="18" charset="0"/>
              <a:cs typeface="Times New Roman" pitchFamily="18" charset="0"/>
            </a:endParaRPr>
          </a:p>
        </p:txBody>
      </p:sp>
      <p:sp>
        <p:nvSpPr>
          <p:cNvPr id="9226" name="Oval 22"/>
          <p:cNvSpPr>
            <a:spLocks noChangeArrowheads="1"/>
          </p:cNvSpPr>
          <p:nvPr/>
        </p:nvSpPr>
        <p:spPr bwMode="auto">
          <a:xfrm>
            <a:off x="612775" y="1187450"/>
            <a:ext cx="1692275" cy="869950"/>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полулунные клапаны</a:t>
            </a:r>
            <a:endParaRPr lang="en-US" altLang="ru-RU">
              <a:solidFill>
                <a:prstClr val="black"/>
              </a:solidFill>
              <a:latin typeface="Times New Roman" pitchFamily="18" charset="0"/>
              <a:cs typeface="Times New Roman" pitchFamily="18" charset="0"/>
            </a:endParaRPr>
          </a:p>
        </p:txBody>
      </p:sp>
      <p:sp>
        <p:nvSpPr>
          <p:cNvPr id="9227" name="Oval 2"/>
          <p:cNvSpPr>
            <a:spLocks noChangeArrowheads="1"/>
          </p:cNvSpPr>
          <p:nvPr/>
        </p:nvSpPr>
        <p:spPr bwMode="auto">
          <a:xfrm>
            <a:off x="2697163" y="1177925"/>
            <a:ext cx="1747837" cy="860425"/>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Створчатые клапаны</a:t>
            </a:r>
            <a:endParaRPr lang="en-US" altLang="ru-RU">
              <a:solidFill>
                <a:prstClr val="black"/>
              </a:solidFill>
              <a:latin typeface="Times New Roman" pitchFamily="18" charset="0"/>
              <a:cs typeface="Times New Roman" pitchFamily="18" charset="0"/>
            </a:endParaRPr>
          </a:p>
        </p:txBody>
      </p:sp>
      <p:sp>
        <p:nvSpPr>
          <p:cNvPr id="9228" name="Line 15"/>
          <p:cNvSpPr>
            <a:spLocks noChangeShapeType="1"/>
          </p:cNvSpPr>
          <p:nvPr/>
        </p:nvSpPr>
        <p:spPr bwMode="auto">
          <a:xfrm flipH="1" flipV="1">
            <a:off x="2990850" y="2762250"/>
            <a:ext cx="557213" cy="265113"/>
          </a:xfrm>
          <a:prstGeom prst="line">
            <a:avLst/>
          </a:prstGeom>
          <a:noFill/>
          <a:ln w="9525">
            <a:solidFill>
              <a:srgbClr val="000000"/>
            </a:solidFill>
            <a:round/>
            <a:headEnd/>
            <a:tailEnd/>
          </a:ln>
        </p:spPr>
        <p:txBody>
          <a:bodyPr/>
          <a:lstStyle/>
          <a:p>
            <a:endParaRPr lang="ru-RU">
              <a:solidFill>
                <a:prstClr val="black"/>
              </a:solidFill>
            </a:endParaRPr>
          </a:p>
        </p:txBody>
      </p:sp>
      <p:sp>
        <p:nvSpPr>
          <p:cNvPr id="9229" name="Line 14"/>
          <p:cNvSpPr>
            <a:spLocks noChangeShapeType="1"/>
          </p:cNvSpPr>
          <p:nvPr/>
        </p:nvSpPr>
        <p:spPr bwMode="auto">
          <a:xfrm flipH="1">
            <a:off x="2879725" y="3287713"/>
            <a:ext cx="720725" cy="187325"/>
          </a:xfrm>
          <a:prstGeom prst="line">
            <a:avLst/>
          </a:prstGeom>
          <a:noFill/>
          <a:ln w="9525">
            <a:solidFill>
              <a:srgbClr val="000000"/>
            </a:solidFill>
            <a:round/>
            <a:headEnd/>
            <a:tailEnd/>
          </a:ln>
        </p:spPr>
        <p:txBody>
          <a:bodyPr/>
          <a:lstStyle/>
          <a:p>
            <a:endParaRPr lang="ru-RU">
              <a:solidFill>
                <a:prstClr val="black"/>
              </a:solidFill>
            </a:endParaRPr>
          </a:p>
        </p:txBody>
      </p:sp>
      <p:sp>
        <p:nvSpPr>
          <p:cNvPr id="9230" name="Line 13"/>
          <p:cNvSpPr>
            <a:spLocks noChangeShapeType="1"/>
          </p:cNvSpPr>
          <p:nvPr/>
        </p:nvSpPr>
        <p:spPr bwMode="auto">
          <a:xfrm flipV="1">
            <a:off x="5484813" y="3097213"/>
            <a:ext cx="504825" cy="3175"/>
          </a:xfrm>
          <a:prstGeom prst="line">
            <a:avLst/>
          </a:prstGeom>
          <a:noFill/>
          <a:ln w="9525">
            <a:solidFill>
              <a:srgbClr val="000000"/>
            </a:solidFill>
            <a:round/>
            <a:headEnd/>
            <a:tailEnd/>
          </a:ln>
        </p:spPr>
        <p:txBody>
          <a:bodyPr/>
          <a:lstStyle/>
          <a:p>
            <a:endParaRPr lang="ru-RU">
              <a:solidFill>
                <a:prstClr val="black"/>
              </a:solidFill>
            </a:endParaRPr>
          </a:p>
        </p:txBody>
      </p:sp>
      <p:sp>
        <p:nvSpPr>
          <p:cNvPr id="9231" name="Line 12"/>
          <p:cNvSpPr>
            <a:spLocks noChangeShapeType="1"/>
          </p:cNvSpPr>
          <p:nvPr/>
        </p:nvSpPr>
        <p:spPr bwMode="auto">
          <a:xfrm>
            <a:off x="2157413" y="4022725"/>
            <a:ext cx="55562" cy="595313"/>
          </a:xfrm>
          <a:prstGeom prst="line">
            <a:avLst/>
          </a:prstGeom>
          <a:noFill/>
          <a:ln w="9525">
            <a:solidFill>
              <a:srgbClr val="000000"/>
            </a:solidFill>
            <a:round/>
            <a:headEnd/>
            <a:tailEnd/>
          </a:ln>
        </p:spPr>
        <p:txBody>
          <a:bodyPr/>
          <a:lstStyle/>
          <a:p>
            <a:endParaRPr lang="ru-RU">
              <a:solidFill>
                <a:prstClr val="black"/>
              </a:solidFill>
            </a:endParaRPr>
          </a:p>
        </p:txBody>
      </p:sp>
      <p:sp>
        <p:nvSpPr>
          <p:cNvPr id="9232" name="Line 11"/>
          <p:cNvSpPr>
            <a:spLocks noChangeShapeType="1"/>
          </p:cNvSpPr>
          <p:nvPr/>
        </p:nvSpPr>
        <p:spPr bwMode="auto">
          <a:xfrm flipH="1">
            <a:off x="1308100" y="3925888"/>
            <a:ext cx="354013" cy="427037"/>
          </a:xfrm>
          <a:prstGeom prst="line">
            <a:avLst/>
          </a:prstGeom>
          <a:noFill/>
          <a:ln w="9525">
            <a:solidFill>
              <a:srgbClr val="000000"/>
            </a:solidFill>
            <a:round/>
            <a:headEnd/>
            <a:tailEnd/>
          </a:ln>
        </p:spPr>
        <p:txBody>
          <a:bodyPr/>
          <a:lstStyle/>
          <a:p>
            <a:endParaRPr lang="ru-RU">
              <a:solidFill>
                <a:prstClr val="black"/>
              </a:solidFill>
            </a:endParaRPr>
          </a:p>
        </p:txBody>
      </p:sp>
      <p:sp>
        <p:nvSpPr>
          <p:cNvPr id="9233" name="Line 10"/>
          <p:cNvSpPr>
            <a:spLocks noChangeShapeType="1"/>
          </p:cNvSpPr>
          <p:nvPr/>
        </p:nvSpPr>
        <p:spPr bwMode="auto">
          <a:xfrm>
            <a:off x="1538288" y="2090738"/>
            <a:ext cx="161925" cy="236537"/>
          </a:xfrm>
          <a:prstGeom prst="line">
            <a:avLst/>
          </a:prstGeom>
          <a:noFill/>
          <a:ln w="9525">
            <a:solidFill>
              <a:srgbClr val="000000"/>
            </a:solidFill>
            <a:round/>
            <a:headEnd/>
            <a:tailEnd/>
          </a:ln>
        </p:spPr>
        <p:txBody>
          <a:bodyPr/>
          <a:lstStyle/>
          <a:p>
            <a:endParaRPr lang="ru-RU">
              <a:solidFill>
                <a:prstClr val="black"/>
              </a:solidFill>
            </a:endParaRPr>
          </a:p>
        </p:txBody>
      </p:sp>
      <p:sp>
        <p:nvSpPr>
          <p:cNvPr id="9234" name="Line 9"/>
          <p:cNvSpPr>
            <a:spLocks noChangeShapeType="1"/>
          </p:cNvSpPr>
          <p:nvPr/>
        </p:nvSpPr>
        <p:spPr bwMode="auto">
          <a:xfrm flipH="1">
            <a:off x="2643188" y="1985963"/>
            <a:ext cx="241300" cy="290512"/>
          </a:xfrm>
          <a:prstGeom prst="line">
            <a:avLst/>
          </a:prstGeom>
          <a:noFill/>
          <a:ln w="9525">
            <a:solidFill>
              <a:srgbClr val="000000"/>
            </a:solidFill>
            <a:round/>
            <a:headEnd/>
            <a:tailEnd/>
          </a:ln>
        </p:spPr>
        <p:txBody>
          <a:bodyPr/>
          <a:lstStyle/>
          <a:p>
            <a:endParaRPr lang="ru-RU">
              <a:solidFill>
                <a:prstClr val="black"/>
              </a:solidFill>
            </a:endParaRPr>
          </a:p>
        </p:txBody>
      </p:sp>
      <p:sp>
        <p:nvSpPr>
          <p:cNvPr id="9235" name="Line 8"/>
          <p:cNvSpPr>
            <a:spLocks noChangeShapeType="1"/>
          </p:cNvSpPr>
          <p:nvPr/>
        </p:nvSpPr>
        <p:spPr bwMode="auto">
          <a:xfrm flipH="1" flipV="1">
            <a:off x="5789613" y="2181225"/>
            <a:ext cx="428625" cy="515938"/>
          </a:xfrm>
          <a:prstGeom prst="line">
            <a:avLst/>
          </a:prstGeom>
          <a:noFill/>
          <a:ln w="9525">
            <a:solidFill>
              <a:srgbClr val="000000"/>
            </a:solidFill>
            <a:round/>
            <a:headEnd/>
            <a:tailEnd/>
          </a:ln>
        </p:spPr>
        <p:txBody>
          <a:bodyPr/>
          <a:lstStyle/>
          <a:p>
            <a:endParaRPr lang="ru-RU">
              <a:solidFill>
                <a:prstClr val="black"/>
              </a:solidFill>
            </a:endParaRPr>
          </a:p>
        </p:txBody>
      </p:sp>
      <p:sp>
        <p:nvSpPr>
          <p:cNvPr id="9236" name="Line 7"/>
          <p:cNvSpPr>
            <a:spLocks noChangeShapeType="1"/>
          </p:cNvSpPr>
          <p:nvPr/>
        </p:nvSpPr>
        <p:spPr bwMode="auto">
          <a:xfrm flipV="1">
            <a:off x="6802438" y="2092325"/>
            <a:ext cx="274637" cy="463550"/>
          </a:xfrm>
          <a:prstGeom prst="line">
            <a:avLst/>
          </a:prstGeom>
          <a:noFill/>
          <a:ln w="9525">
            <a:solidFill>
              <a:srgbClr val="000000"/>
            </a:solidFill>
            <a:round/>
            <a:headEnd/>
            <a:tailEnd/>
          </a:ln>
        </p:spPr>
        <p:txBody>
          <a:bodyPr/>
          <a:lstStyle/>
          <a:p>
            <a:endParaRPr lang="ru-RU">
              <a:solidFill>
                <a:prstClr val="black"/>
              </a:solidFill>
            </a:endParaRPr>
          </a:p>
        </p:txBody>
      </p:sp>
      <p:sp>
        <p:nvSpPr>
          <p:cNvPr id="9237" name="Oval 6"/>
          <p:cNvSpPr>
            <a:spLocks noChangeArrowheads="1"/>
          </p:cNvSpPr>
          <p:nvPr/>
        </p:nvSpPr>
        <p:spPr bwMode="auto">
          <a:xfrm>
            <a:off x="7470775" y="2054225"/>
            <a:ext cx="1673225" cy="866775"/>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Правое предсердие</a:t>
            </a:r>
            <a:endParaRPr lang="en-US" altLang="ru-RU">
              <a:solidFill>
                <a:prstClr val="black"/>
              </a:solidFill>
              <a:latin typeface="Times New Roman" pitchFamily="18" charset="0"/>
              <a:cs typeface="Times New Roman" pitchFamily="18" charset="0"/>
            </a:endParaRPr>
          </a:p>
        </p:txBody>
      </p:sp>
      <p:sp>
        <p:nvSpPr>
          <p:cNvPr id="9238" name="Oval 5"/>
          <p:cNvSpPr>
            <a:spLocks noChangeArrowheads="1"/>
          </p:cNvSpPr>
          <p:nvPr/>
        </p:nvSpPr>
        <p:spPr bwMode="auto">
          <a:xfrm>
            <a:off x="7351713" y="3275013"/>
            <a:ext cx="1679575" cy="820737"/>
          </a:xfrm>
          <a:prstGeom prst="ellipse">
            <a:avLst/>
          </a:prstGeom>
          <a:solidFill>
            <a:srgbClr val="99CC00"/>
          </a:solidFill>
          <a:ln w="9525">
            <a:solidFill>
              <a:srgbClr val="000000"/>
            </a:solidFill>
            <a:round/>
            <a:headEnd/>
            <a:tailEnd/>
          </a:ln>
        </p:spPr>
        <p:txBody>
          <a:bodyPr/>
          <a:lstStyle/>
          <a:p>
            <a:pPr eaLnBrk="0" hangingPunct="0"/>
            <a:r>
              <a:rPr lang="en-US" altLang="ru-RU" sz="1400">
                <a:solidFill>
                  <a:prstClr val="black"/>
                </a:solidFill>
                <a:latin typeface="Times New Roman" pitchFamily="18" charset="0"/>
                <a:cs typeface="Times New Roman" pitchFamily="18" charset="0"/>
              </a:rPr>
              <a:t>Правый желудочек</a:t>
            </a:r>
            <a:endParaRPr lang="en-US" altLang="ru-RU">
              <a:solidFill>
                <a:prstClr val="black"/>
              </a:solidFill>
              <a:latin typeface="Times New Roman" pitchFamily="18" charset="0"/>
              <a:cs typeface="Times New Roman" pitchFamily="18" charset="0"/>
            </a:endParaRPr>
          </a:p>
        </p:txBody>
      </p:sp>
      <p:sp>
        <p:nvSpPr>
          <p:cNvPr id="9239" name="Line 4"/>
          <p:cNvSpPr>
            <a:spLocks noChangeShapeType="1"/>
          </p:cNvSpPr>
          <p:nvPr/>
        </p:nvSpPr>
        <p:spPr bwMode="auto">
          <a:xfrm>
            <a:off x="7580313" y="3146425"/>
            <a:ext cx="247650" cy="109538"/>
          </a:xfrm>
          <a:prstGeom prst="line">
            <a:avLst/>
          </a:prstGeom>
          <a:noFill/>
          <a:ln w="9525">
            <a:solidFill>
              <a:srgbClr val="000000"/>
            </a:solidFill>
            <a:round/>
            <a:headEnd/>
            <a:tailEnd/>
          </a:ln>
        </p:spPr>
        <p:txBody>
          <a:bodyPr/>
          <a:lstStyle/>
          <a:p>
            <a:endParaRPr lang="ru-RU">
              <a:solidFill>
                <a:prstClr val="black"/>
              </a:solidFill>
            </a:endParaRPr>
          </a:p>
        </p:txBody>
      </p:sp>
      <p:sp>
        <p:nvSpPr>
          <p:cNvPr id="9240" name="Line 3"/>
          <p:cNvSpPr>
            <a:spLocks noChangeShapeType="1"/>
          </p:cNvSpPr>
          <p:nvPr/>
        </p:nvSpPr>
        <p:spPr bwMode="auto">
          <a:xfrm flipH="1">
            <a:off x="7212013" y="2528888"/>
            <a:ext cx="215900" cy="176212"/>
          </a:xfrm>
          <a:prstGeom prst="line">
            <a:avLst/>
          </a:prstGeom>
          <a:noFill/>
          <a:ln w="9525">
            <a:solidFill>
              <a:srgbClr val="000000"/>
            </a:solidFill>
            <a:round/>
            <a:headEnd/>
            <a:tailEnd/>
          </a:ln>
        </p:spPr>
        <p:txBody>
          <a:bodyPr/>
          <a:lstStyle/>
          <a:p>
            <a:endParaRPr lang="ru-RU">
              <a:solidFill>
                <a:prstClr val="black"/>
              </a:solidFill>
            </a:endParaRPr>
          </a:p>
        </p:txBody>
      </p:sp>
      <p:sp>
        <p:nvSpPr>
          <p:cNvPr id="9241" name="Rectangle 3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indent="342900" eaLnBrk="0" hangingPunct="0"/>
            <a:endParaRPr lang="ru-RU" altLang="ru-RU">
              <a:solidFill>
                <a:prstClr val="black"/>
              </a:solidFill>
            </a:endParaRPr>
          </a:p>
        </p:txBody>
      </p:sp>
      <p:sp>
        <p:nvSpPr>
          <p:cNvPr id="41" name="Заголовок 1"/>
          <p:cNvSpPr txBox="1">
            <a:spLocks/>
          </p:cNvSpPr>
          <p:nvPr/>
        </p:nvSpPr>
        <p:spPr bwMode="auto">
          <a:xfrm>
            <a:off x="1350963" y="201613"/>
            <a:ext cx="6316662" cy="557212"/>
          </a:xfrm>
          <a:prstGeom prst="rect">
            <a:avLst/>
          </a:prstGeom>
          <a:noFill/>
          <a:ln w="9525">
            <a:noFill/>
            <a:miter lim="800000"/>
            <a:headEnd/>
            <a:tailEnd/>
          </a:ln>
          <a:effectLst/>
        </p:spPr>
        <p:txBody>
          <a:bodyPr anchor="b"/>
          <a:lstStyle/>
          <a:p>
            <a:pPr algn="ctr" eaLnBrk="0" hangingPunct="0">
              <a:buClr>
                <a:prstClr val="black"/>
              </a:buClr>
              <a:defRPr/>
            </a:pPr>
            <a:r>
              <a:rPr lang="ru-RU" altLang="ru-RU" sz="3200" kern="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Кластер « Сердце»</a:t>
            </a:r>
          </a:p>
        </p:txBody>
      </p:sp>
      <p:sp>
        <p:nvSpPr>
          <p:cNvPr id="9243" name="Oval 17"/>
          <p:cNvSpPr>
            <a:spLocks noChangeArrowheads="1"/>
          </p:cNvSpPr>
          <p:nvPr/>
        </p:nvSpPr>
        <p:spPr bwMode="auto">
          <a:xfrm>
            <a:off x="1730375" y="4757738"/>
            <a:ext cx="1635125" cy="784225"/>
          </a:xfrm>
          <a:prstGeom prst="ellipse">
            <a:avLst/>
          </a:prstGeom>
          <a:solidFill>
            <a:srgbClr val="99CC00"/>
          </a:solidFill>
          <a:ln w="9525">
            <a:solidFill>
              <a:srgbClr val="000000"/>
            </a:solidFill>
            <a:round/>
            <a:headEnd/>
            <a:tailEnd/>
          </a:ln>
        </p:spPr>
        <p:txBody>
          <a:bodyPr/>
          <a:lstStyle/>
          <a:p>
            <a:pPr eaLnBrk="0" hangingPunct="0"/>
            <a:r>
              <a:rPr lang="ru-RU" altLang="ru-RU" sz="1400">
                <a:solidFill>
                  <a:prstClr val="black"/>
                </a:solidFill>
                <a:latin typeface="Times New Roman" pitchFamily="18" charset="0"/>
                <a:cs typeface="Times New Roman" pitchFamily="18" charset="0"/>
              </a:rPr>
              <a:t>капилляры</a:t>
            </a:r>
            <a:endParaRPr lang="en-US" altLang="ru-RU">
              <a:solidFill>
                <a:prstClr val="black"/>
              </a:solidFill>
              <a:latin typeface="Times New Roman" pitchFamily="18" charset="0"/>
              <a:cs typeface="Times New Roman" pitchFamily="18" charset="0"/>
            </a:endParaRPr>
          </a:p>
        </p:txBody>
      </p:sp>
      <p:sp>
        <p:nvSpPr>
          <p:cNvPr id="9244" name="Line 3"/>
          <p:cNvSpPr>
            <a:spLocks noChangeShapeType="1"/>
          </p:cNvSpPr>
          <p:nvPr/>
        </p:nvSpPr>
        <p:spPr bwMode="auto">
          <a:xfrm>
            <a:off x="2692400" y="3835400"/>
            <a:ext cx="298450" cy="288925"/>
          </a:xfrm>
          <a:prstGeom prst="line">
            <a:avLst/>
          </a:prstGeom>
          <a:noFill/>
          <a:ln w="9525">
            <a:solidFill>
              <a:srgbClr val="000000"/>
            </a:solidFill>
            <a:round/>
            <a:headEnd/>
            <a:tailEnd/>
          </a:ln>
        </p:spPr>
        <p:txBody>
          <a:bodyPr/>
          <a:lstStyle/>
          <a:p>
            <a:endParaRPr lang="ru-RU">
              <a:solidFill>
                <a:prstClr val="black"/>
              </a:solidFill>
            </a:endParaRPr>
          </a:p>
        </p:txBody>
      </p:sp>
      <p:sp>
        <p:nvSpPr>
          <p:cNvPr id="9245" name="Oval 20"/>
          <p:cNvSpPr>
            <a:spLocks noChangeArrowheads="1"/>
          </p:cNvSpPr>
          <p:nvPr/>
        </p:nvSpPr>
        <p:spPr bwMode="auto">
          <a:xfrm>
            <a:off x="5141913" y="3821113"/>
            <a:ext cx="1641475" cy="900112"/>
          </a:xfrm>
          <a:prstGeom prst="ellipse">
            <a:avLst/>
          </a:prstGeom>
          <a:solidFill>
            <a:srgbClr val="FFCC00"/>
          </a:solidFill>
          <a:ln w="9525">
            <a:solidFill>
              <a:srgbClr val="000000"/>
            </a:solidFill>
            <a:round/>
            <a:headEnd/>
            <a:tailEnd/>
          </a:ln>
        </p:spPr>
        <p:txBody>
          <a:bodyPr/>
          <a:lstStyle/>
          <a:p>
            <a:pPr algn="ctr" eaLnBrk="0" hangingPunct="0"/>
            <a:r>
              <a:rPr lang="ru-RU" altLang="ru-RU" sz="1400">
                <a:solidFill>
                  <a:prstClr val="black"/>
                </a:solidFill>
                <a:latin typeface="Times New Roman" pitchFamily="18" charset="0"/>
                <a:cs typeface="Times New Roman" pitchFamily="18" charset="0"/>
              </a:rPr>
              <a:t>Стенки   сердца</a:t>
            </a:r>
            <a:endParaRPr lang="en-US" altLang="ru-RU" sz="1400">
              <a:solidFill>
                <a:prstClr val="black"/>
              </a:solidFill>
              <a:latin typeface="Times New Roman" pitchFamily="18" charset="0"/>
              <a:cs typeface="Times New Roman" pitchFamily="18" charset="0"/>
            </a:endParaRPr>
          </a:p>
        </p:txBody>
      </p:sp>
      <p:sp>
        <p:nvSpPr>
          <p:cNvPr id="9246" name="Line 13"/>
          <p:cNvSpPr>
            <a:spLocks noChangeShapeType="1"/>
          </p:cNvSpPr>
          <p:nvPr/>
        </p:nvSpPr>
        <p:spPr bwMode="auto">
          <a:xfrm>
            <a:off x="5013325" y="3662363"/>
            <a:ext cx="277813" cy="274637"/>
          </a:xfrm>
          <a:prstGeom prst="line">
            <a:avLst/>
          </a:prstGeom>
          <a:noFill/>
          <a:ln w="9525">
            <a:solidFill>
              <a:srgbClr val="000000"/>
            </a:solidFill>
            <a:round/>
            <a:headEnd/>
            <a:tailEnd/>
          </a:ln>
        </p:spPr>
        <p:txBody>
          <a:bodyPr/>
          <a:lstStyle/>
          <a:p>
            <a:endParaRPr lang="ru-RU">
              <a:solidFill>
                <a:prstClr val="black"/>
              </a:solidFill>
            </a:endParaRPr>
          </a:p>
        </p:txBody>
      </p:sp>
      <p:sp>
        <p:nvSpPr>
          <p:cNvPr id="9247" name="Oval 16"/>
          <p:cNvSpPr>
            <a:spLocks noChangeArrowheads="1"/>
          </p:cNvSpPr>
          <p:nvPr/>
        </p:nvSpPr>
        <p:spPr bwMode="auto">
          <a:xfrm>
            <a:off x="4394200" y="5127625"/>
            <a:ext cx="1587500" cy="984250"/>
          </a:xfrm>
          <a:prstGeom prst="ellipse">
            <a:avLst/>
          </a:prstGeom>
          <a:solidFill>
            <a:srgbClr val="99CC00"/>
          </a:solidFill>
          <a:ln w="9525">
            <a:solidFill>
              <a:srgbClr val="000000"/>
            </a:solidFill>
            <a:round/>
            <a:headEnd/>
            <a:tailEnd/>
          </a:ln>
        </p:spPr>
        <p:txBody>
          <a:bodyPr/>
          <a:lstStyle/>
          <a:p>
            <a:pPr eaLnBrk="0" hangingPunct="0"/>
            <a:endParaRPr lang="ru-RU" altLang="ru-RU" sz="1400">
              <a:solidFill>
                <a:prstClr val="black"/>
              </a:solidFill>
              <a:latin typeface="Times New Roman" pitchFamily="18" charset="0"/>
              <a:cs typeface="Times New Roman" pitchFamily="18" charset="0"/>
            </a:endParaRPr>
          </a:p>
          <a:p>
            <a:pPr eaLnBrk="0" hangingPunct="0"/>
            <a:r>
              <a:rPr lang="ru-RU" altLang="ru-RU" sz="1400">
                <a:solidFill>
                  <a:prstClr val="black"/>
                </a:solidFill>
                <a:latin typeface="Times New Roman" pitchFamily="18" charset="0"/>
                <a:cs typeface="Times New Roman" pitchFamily="18" charset="0"/>
              </a:rPr>
              <a:t>перикард</a:t>
            </a:r>
            <a:endParaRPr lang="en-US" altLang="ru-RU">
              <a:solidFill>
                <a:prstClr val="black"/>
              </a:solidFill>
              <a:latin typeface="Times New Roman" pitchFamily="18" charset="0"/>
              <a:cs typeface="Times New Roman" pitchFamily="18" charset="0"/>
            </a:endParaRPr>
          </a:p>
        </p:txBody>
      </p:sp>
      <p:sp>
        <p:nvSpPr>
          <p:cNvPr id="9248" name="Oval 16"/>
          <p:cNvSpPr>
            <a:spLocks noChangeArrowheads="1"/>
          </p:cNvSpPr>
          <p:nvPr/>
        </p:nvSpPr>
        <p:spPr bwMode="auto">
          <a:xfrm>
            <a:off x="6327775" y="5308600"/>
            <a:ext cx="1743075" cy="971550"/>
          </a:xfrm>
          <a:prstGeom prst="ellipse">
            <a:avLst/>
          </a:prstGeom>
          <a:solidFill>
            <a:srgbClr val="99CC00"/>
          </a:solidFill>
          <a:ln w="9525">
            <a:solidFill>
              <a:srgbClr val="000000"/>
            </a:solidFill>
            <a:round/>
            <a:headEnd/>
            <a:tailEnd/>
          </a:ln>
        </p:spPr>
        <p:txBody>
          <a:bodyPr/>
          <a:lstStyle/>
          <a:p>
            <a:pPr eaLnBrk="0" hangingPunct="0"/>
            <a:endParaRPr lang="ru-RU" altLang="ru-RU" sz="1400">
              <a:solidFill>
                <a:prstClr val="black"/>
              </a:solidFill>
              <a:latin typeface="Times New Roman" pitchFamily="18" charset="0"/>
              <a:cs typeface="Times New Roman" pitchFamily="18" charset="0"/>
            </a:endParaRPr>
          </a:p>
          <a:p>
            <a:pPr eaLnBrk="0" hangingPunct="0"/>
            <a:r>
              <a:rPr lang="ru-RU" altLang="ru-RU" sz="1400">
                <a:solidFill>
                  <a:prstClr val="black"/>
                </a:solidFill>
                <a:latin typeface="Times New Roman" pitchFamily="18" charset="0"/>
                <a:cs typeface="Times New Roman" pitchFamily="18" charset="0"/>
              </a:rPr>
              <a:t>миокард</a:t>
            </a:r>
            <a:endParaRPr lang="en-US" altLang="ru-RU">
              <a:solidFill>
                <a:prstClr val="black"/>
              </a:solidFill>
              <a:latin typeface="Times New Roman" pitchFamily="18" charset="0"/>
              <a:cs typeface="Times New Roman" pitchFamily="18" charset="0"/>
            </a:endParaRPr>
          </a:p>
        </p:txBody>
      </p:sp>
      <p:sp>
        <p:nvSpPr>
          <p:cNvPr id="9249" name="Oval 16"/>
          <p:cNvSpPr>
            <a:spLocks noChangeArrowheads="1"/>
          </p:cNvSpPr>
          <p:nvPr/>
        </p:nvSpPr>
        <p:spPr bwMode="auto">
          <a:xfrm>
            <a:off x="7199313" y="4276725"/>
            <a:ext cx="1646237" cy="901700"/>
          </a:xfrm>
          <a:prstGeom prst="ellipse">
            <a:avLst/>
          </a:prstGeom>
          <a:solidFill>
            <a:srgbClr val="99CC00"/>
          </a:solidFill>
          <a:ln w="9525">
            <a:solidFill>
              <a:srgbClr val="000000"/>
            </a:solidFill>
            <a:round/>
            <a:headEnd/>
            <a:tailEnd/>
          </a:ln>
        </p:spPr>
        <p:txBody>
          <a:bodyPr/>
          <a:lstStyle/>
          <a:p>
            <a:pPr eaLnBrk="0" hangingPunct="0"/>
            <a:endParaRPr lang="ru-RU" altLang="ru-RU" sz="1400">
              <a:solidFill>
                <a:prstClr val="black"/>
              </a:solidFill>
              <a:latin typeface="Times New Roman" pitchFamily="18" charset="0"/>
              <a:cs typeface="Times New Roman" pitchFamily="18" charset="0"/>
            </a:endParaRPr>
          </a:p>
          <a:p>
            <a:pPr eaLnBrk="0" hangingPunct="0"/>
            <a:r>
              <a:rPr lang="ru-RU" altLang="ru-RU" sz="1400">
                <a:solidFill>
                  <a:prstClr val="black"/>
                </a:solidFill>
                <a:latin typeface="Times New Roman" pitchFamily="18" charset="0"/>
                <a:cs typeface="Times New Roman" pitchFamily="18" charset="0"/>
              </a:rPr>
              <a:t>эндокард</a:t>
            </a:r>
            <a:endParaRPr lang="en-US" altLang="ru-RU">
              <a:solidFill>
                <a:prstClr val="black"/>
              </a:solidFill>
              <a:latin typeface="Times New Roman" pitchFamily="18" charset="0"/>
              <a:cs typeface="Times New Roman" pitchFamily="18" charset="0"/>
            </a:endParaRPr>
          </a:p>
        </p:txBody>
      </p:sp>
      <p:sp>
        <p:nvSpPr>
          <p:cNvPr id="9250" name="Line 12"/>
          <p:cNvSpPr>
            <a:spLocks noChangeShapeType="1"/>
          </p:cNvSpPr>
          <p:nvPr/>
        </p:nvSpPr>
        <p:spPr bwMode="auto">
          <a:xfrm flipH="1">
            <a:off x="5467350" y="4764088"/>
            <a:ext cx="333375" cy="349250"/>
          </a:xfrm>
          <a:prstGeom prst="line">
            <a:avLst/>
          </a:prstGeom>
          <a:noFill/>
          <a:ln w="9525">
            <a:solidFill>
              <a:srgbClr val="000000"/>
            </a:solidFill>
            <a:round/>
            <a:headEnd/>
            <a:tailEnd/>
          </a:ln>
        </p:spPr>
        <p:txBody>
          <a:bodyPr/>
          <a:lstStyle/>
          <a:p>
            <a:endParaRPr lang="ru-RU">
              <a:solidFill>
                <a:prstClr val="black"/>
              </a:solidFill>
            </a:endParaRPr>
          </a:p>
        </p:txBody>
      </p:sp>
      <p:sp>
        <p:nvSpPr>
          <p:cNvPr id="9251" name="Line 12"/>
          <p:cNvSpPr>
            <a:spLocks noChangeShapeType="1"/>
          </p:cNvSpPr>
          <p:nvPr/>
        </p:nvSpPr>
        <p:spPr bwMode="auto">
          <a:xfrm>
            <a:off x="6278563" y="4702175"/>
            <a:ext cx="449262" cy="635000"/>
          </a:xfrm>
          <a:prstGeom prst="line">
            <a:avLst/>
          </a:prstGeom>
          <a:noFill/>
          <a:ln w="9525">
            <a:solidFill>
              <a:srgbClr val="000000"/>
            </a:solidFill>
            <a:round/>
            <a:headEnd/>
            <a:tailEnd/>
          </a:ln>
        </p:spPr>
        <p:txBody>
          <a:bodyPr/>
          <a:lstStyle/>
          <a:p>
            <a:endParaRPr lang="ru-RU">
              <a:solidFill>
                <a:prstClr val="black"/>
              </a:solidFill>
            </a:endParaRPr>
          </a:p>
        </p:txBody>
      </p:sp>
      <p:sp>
        <p:nvSpPr>
          <p:cNvPr id="9252" name="Line 12"/>
          <p:cNvSpPr>
            <a:spLocks noChangeShapeType="1"/>
          </p:cNvSpPr>
          <p:nvPr/>
        </p:nvSpPr>
        <p:spPr bwMode="auto">
          <a:xfrm>
            <a:off x="6702425" y="4508500"/>
            <a:ext cx="500063" cy="82550"/>
          </a:xfrm>
          <a:prstGeom prst="line">
            <a:avLst/>
          </a:prstGeom>
          <a:noFill/>
          <a:ln w="9525">
            <a:solidFill>
              <a:srgbClr val="000000"/>
            </a:solidFill>
            <a:round/>
            <a:headEnd/>
            <a:tailEnd/>
          </a:ln>
        </p:spPr>
        <p:txBody>
          <a:bodyPr/>
          <a:lstStyle/>
          <a:p>
            <a:endParaRPr lang="ru-RU">
              <a:solidFill>
                <a:prstClr val="black"/>
              </a:solidFill>
            </a:endParaRPr>
          </a:p>
        </p:txBody>
      </p:sp>
    </p:spTree>
    <p:extLst>
      <p:ext uri="{BB962C8B-B14F-4D97-AF65-F5344CB8AC3E}">
        <p14:creationId xmlns:p14="http://schemas.microsoft.com/office/powerpoint/2010/main" val="1079816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795338" y="301625"/>
            <a:ext cx="8224837" cy="493713"/>
          </a:xfrm>
        </p:spPr>
        <p:txBody>
          <a:bodyPr>
            <a:normAutofit fontScale="90000"/>
          </a:bodyPr>
          <a:lstStyle/>
          <a:p>
            <a:pPr>
              <a:defRPr/>
            </a:pPr>
            <a:r>
              <a:rPr lang="ru-RU" altLang="ru-RU" b="1" dirty="0" smtClean="0">
                <a:latin typeface="Times New Roman" pitchFamily="18" charset="0"/>
                <a:cs typeface="Times New Roman" pitchFamily="18" charset="0"/>
              </a:rPr>
              <a:t>Прием «Концептуальная таблица» </a:t>
            </a:r>
          </a:p>
        </p:txBody>
      </p:sp>
      <p:graphicFrame>
        <p:nvGraphicFramePr>
          <p:cNvPr id="3" name="Таблица 2"/>
          <p:cNvGraphicFramePr>
            <a:graphicFrameLocks noGrp="1"/>
          </p:cNvGraphicFramePr>
          <p:nvPr>
            <p:extLst>
              <p:ext uri="{D42A27DB-BD31-4B8C-83A1-F6EECF244321}">
                <p14:modId xmlns:p14="http://schemas.microsoft.com/office/powerpoint/2010/main" val="674948128"/>
              </p:ext>
            </p:extLst>
          </p:nvPr>
        </p:nvGraphicFramePr>
        <p:xfrm>
          <a:off x="220663" y="1441450"/>
          <a:ext cx="8655051" cy="5249865"/>
        </p:xfrm>
        <a:graphic>
          <a:graphicData uri="http://schemas.openxmlformats.org/drawingml/2006/table">
            <a:tbl>
              <a:tblPr/>
              <a:tblGrid>
                <a:gridCol w="2885017"/>
                <a:gridCol w="2885017"/>
                <a:gridCol w="2885017"/>
              </a:tblGrid>
              <a:tr h="379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левая половина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Линии сравнения</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Правая половина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1.Из каких камер состоит?</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  Из каких  слоев состоят стенки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3.Толщина стенок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4.Какие клапаны располагаются в данном отделе?</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5.Какой круг кровообращения  начинается  в желудочке?</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280">
                <a:tc>
                  <a:txBody>
                    <a:bodyPr/>
                    <a:lstStyle/>
                    <a:p>
                      <a:endParaRPr lang="ru-RU" sz="1400" b="1" dirty="0">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latin typeface="Times New Roman" panose="02020603050405020304" pitchFamily="18" charset="0"/>
                          <a:cs typeface="Times New Roman" panose="02020603050405020304" pitchFamily="18" charset="0"/>
                        </a:rPr>
                        <a:t>6. Какой круг кровообращения приносит кровь в предсердие?</a:t>
                      </a:r>
                      <a:endParaRPr lang="ru-RU" sz="1800" b="1" dirty="0">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93" name="Прямоугольник 4"/>
          <p:cNvSpPr>
            <a:spLocks noChangeArrowheads="1"/>
          </p:cNvSpPr>
          <p:nvPr/>
        </p:nvSpPr>
        <p:spPr bwMode="auto">
          <a:xfrm>
            <a:off x="258763" y="795338"/>
            <a:ext cx="8382000" cy="646112"/>
          </a:xfrm>
          <a:prstGeom prst="rect">
            <a:avLst/>
          </a:prstGeom>
          <a:noFill/>
          <a:ln w="9525">
            <a:noFill/>
            <a:miter lim="800000"/>
            <a:headEnd/>
            <a:tailEnd/>
          </a:ln>
        </p:spPr>
        <p:txBody>
          <a:bodyPr>
            <a:spAutoFit/>
          </a:bodyPr>
          <a:lstStyle/>
          <a:p>
            <a:pPr eaLnBrk="0" hangingPunct="0"/>
            <a:r>
              <a:rPr lang="ru-RU" altLang="ru-RU" i="1">
                <a:solidFill>
                  <a:srgbClr val="000000"/>
                </a:solidFill>
                <a:cs typeface="Times New Roman" pitchFamily="18" charset="0"/>
              </a:rPr>
              <a:t>Тема « Строение сердца»</a:t>
            </a:r>
            <a:endParaRPr lang="ru-RU" altLang="ru-RU">
              <a:solidFill>
                <a:srgbClr val="000000"/>
              </a:solidFill>
            </a:endParaRPr>
          </a:p>
          <a:p>
            <a:pPr eaLnBrk="0" hangingPunct="0"/>
            <a:r>
              <a:rPr lang="ru-RU" altLang="ru-RU">
                <a:solidFill>
                  <a:srgbClr val="000000"/>
                </a:solidFill>
                <a:cs typeface="Times New Roman" pitchFamily="18" charset="0"/>
              </a:rPr>
              <a:t>Сравните строение левой и правой половин сердца.</a:t>
            </a:r>
            <a:endParaRPr lang="ru-RU" altLang="ru-RU">
              <a:solidFill>
                <a:srgbClr val="000000"/>
              </a:solidFill>
            </a:endParaRPr>
          </a:p>
        </p:txBody>
      </p:sp>
    </p:spTree>
    <p:extLst>
      <p:ext uri="{BB962C8B-B14F-4D97-AF65-F5344CB8AC3E}">
        <p14:creationId xmlns:p14="http://schemas.microsoft.com/office/powerpoint/2010/main" val="3685165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381000"/>
            <a:ext cx="7772400" cy="746125"/>
          </a:xfrm>
        </p:spPr>
        <p:txBody>
          <a:bodyPr/>
          <a:lstStyle/>
          <a:p>
            <a:pPr algn="ctr"/>
            <a:r>
              <a:rPr lang="ru-RU" altLang="ru-RU" sz="4000" b="1" smtClean="0">
                <a:solidFill>
                  <a:srgbClr val="FF0000"/>
                </a:solidFill>
                <a:latin typeface="Times New Roman" pitchFamily="18" charset="0"/>
                <a:cs typeface="Times New Roman" pitchFamily="18" charset="0"/>
              </a:rPr>
              <a:t>Ромашка Блума</a:t>
            </a:r>
            <a:endParaRPr lang="ru-RU" altLang="ru-RU" sz="4000" smtClean="0"/>
          </a:p>
        </p:txBody>
      </p:sp>
      <p:sp>
        <p:nvSpPr>
          <p:cNvPr id="11267" name="Oval 3"/>
          <p:cNvSpPr>
            <a:spLocks noChangeArrowheads="1"/>
          </p:cNvSpPr>
          <p:nvPr/>
        </p:nvSpPr>
        <p:spPr bwMode="auto">
          <a:xfrm rot="-3665019">
            <a:off x="3706813" y="2205037"/>
            <a:ext cx="3297238" cy="1128713"/>
          </a:xfrm>
          <a:prstGeom prst="ellipse">
            <a:avLst/>
          </a:prstGeom>
          <a:solidFill>
            <a:srgbClr val="009900"/>
          </a:solidFill>
          <a:ln w="9525">
            <a:solidFill>
              <a:schemeClr val="tx1"/>
            </a:solidFill>
            <a:round/>
            <a:headEnd/>
            <a:tailEnd/>
          </a:ln>
        </p:spPr>
        <p:txBody>
          <a:bodyPr wrap="none" anchor="ctr"/>
          <a:lstStyle/>
          <a:p>
            <a:pPr algn="ctr"/>
            <a:r>
              <a:rPr lang="ru-RU" altLang="ru-RU">
                <a:solidFill>
                  <a:prstClr val="black"/>
                </a:solidFill>
                <a:latin typeface="Arial Narrow" pitchFamily="34" charset="0"/>
              </a:rPr>
              <a:t>Простой</a:t>
            </a:r>
            <a:br>
              <a:rPr lang="ru-RU" altLang="ru-RU">
                <a:solidFill>
                  <a:prstClr val="black"/>
                </a:solidFill>
                <a:latin typeface="Arial Narrow" pitchFamily="34" charset="0"/>
              </a:rPr>
            </a:br>
            <a:r>
              <a:rPr lang="ru-RU" altLang="ru-RU">
                <a:solidFill>
                  <a:prstClr val="black"/>
                </a:solidFill>
                <a:latin typeface="Arial Narrow" pitchFamily="34" charset="0"/>
              </a:rPr>
              <a:t>вопрос</a:t>
            </a:r>
          </a:p>
        </p:txBody>
      </p:sp>
      <p:sp>
        <p:nvSpPr>
          <p:cNvPr id="11268" name="Oval 4"/>
          <p:cNvSpPr>
            <a:spLocks noChangeArrowheads="1"/>
          </p:cNvSpPr>
          <p:nvPr/>
        </p:nvSpPr>
        <p:spPr bwMode="auto">
          <a:xfrm rot="-52608">
            <a:off x="4110038" y="3621088"/>
            <a:ext cx="3784600" cy="982662"/>
          </a:xfrm>
          <a:prstGeom prst="ellipse">
            <a:avLst/>
          </a:prstGeom>
          <a:solidFill>
            <a:srgbClr val="3399FF"/>
          </a:solidFill>
          <a:ln w="9525">
            <a:solidFill>
              <a:schemeClr val="tx1"/>
            </a:solidFill>
            <a:round/>
            <a:headEnd/>
            <a:tailEnd/>
          </a:ln>
        </p:spPr>
        <p:txBody>
          <a:bodyPr wrap="none" anchor="ctr"/>
          <a:lstStyle/>
          <a:p>
            <a:pPr algn="ctr"/>
            <a:r>
              <a:rPr lang="ru-RU" altLang="ru-RU">
                <a:solidFill>
                  <a:prstClr val="black"/>
                </a:solidFill>
                <a:latin typeface="Arial Narrow" pitchFamily="34" charset="0"/>
              </a:rPr>
              <a:t>Уточняющий</a:t>
            </a:r>
            <a:br>
              <a:rPr lang="ru-RU" altLang="ru-RU">
                <a:solidFill>
                  <a:prstClr val="black"/>
                </a:solidFill>
                <a:latin typeface="Arial Narrow" pitchFamily="34" charset="0"/>
              </a:rPr>
            </a:br>
            <a:r>
              <a:rPr lang="ru-RU" altLang="ru-RU">
                <a:solidFill>
                  <a:prstClr val="black"/>
                </a:solidFill>
                <a:latin typeface="Arial Narrow" pitchFamily="34" charset="0"/>
              </a:rPr>
              <a:t>вопрос</a:t>
            </a:r>
          </a:p>
        </p:txBody>
      </p:sp>
      <p:sp>
        <p:nvSpPr>
          <p:cNvPr id="11269" name="Oval 5"/>
          <p:cNvSpPr>
            <a:spLocks noChangeArrowheads="1"/>
          </p:cNvSpPr>
          <p:nvPr/>
        </p:nvSpPr>
        <p:spPr bwMode="auto">
          <a:xfrm rot="3547392">
            <a:off x="3840163" y="4459287"/>
            <a:ext cx="3086100" cy="1209675"/>
          </a:xfrm>
          <a:prstGeom prst="ellipse">
            <a:avLst/>
          </a:prstGeom>
          <a:solidFill>
            <a:srgbClr val="FFFF00"/>
          </a:solidFill>
          <a:ln w="9525">
            <a:solidFill>
              <a:schemeClr val="tx1"/>
            </a:solidFill>
            <a:round/>
            <a:headEnd/>
            <a:tailEnd/>
          </a:ln>
        </p:spPr>
        <p:txBody>
          <a:bodyPr wrap="none" anchor="ctr"/>
          <a:lstStyle/>
          <a:p>
            <a:pPr algn="ctr"/>
            <a:r>
              <a:rPr lang="ru-RU" altLang="ru-RU">
                <a:solidFill>
                  <a:prstClr val="black"/>
                </a:solidFill>
                <a:latin typeface="Arial Narrow" pitchFamily="34" charset="0"/>
              </a:rPr>
              <a:t>Оценочный</a:t>
            </a:r>
            <a:br>
              <a:rPr lang="ru-RU" altLang="ru-RU">
                <a:solidFill>
                  <a:prstClr val="black"/>
                </a:solidFill>
                <a:latin typeface="Arial Narrow" pitchFamily="34" charset="0"/>
              </a:rPr>
            </a:br>
            <a:r>
              <a:rPr lang="ru-RU" altLang="ru-RU">
                <a:solidFill>
                  <a:prstClr val="black"/>
                </a:solidFill>
                <a:latin typeface="Arial Narrow" pitchFamily="34" charset="0"/>
              </a:rPr>
              <a:t>вопрос</a:t>
            </a:r>
          </a:p>
        </p:txBody>
      </p:sp>
      <p:sp>
        <p:nvSpPr>
          <p:cNvPr id="11270" name="Oval 6"/>
          <p:cNvSpPr>
            <a:spLocks noChangeArrowheads="1"/>
          </p:cNvSpPr>
          <p:nvPr/>
        </p:nvSpPr>
        <p:spPr bwMode="auto">
          <a:xfrm rot="-3652608">
            <a:off x="2490788" y="4391025"/>
            <a:ext cx="3297237" cy="1128713"/>
          </a:xfrm>
          <a:prstGeom prst="ellipse">
            <a:avLst/>
          </a:prstGeom>
          <a:solidFill>
            <a:srgbClr val="660066"/>
          </a:solidFill>
          <a:ln w="9525">
            <a:solidFill>
              <a:schemeClr val="tx1"/>
            </a:solidFill>
            <a:round/>
            <a:headEnd/>
            <a:tailEnd/>
          </a:ln>
        </p:spPr>
        <p:txBody>
          <a:bodyPr wrap="none" anchor="ctr"/>
          <a:lstStyle/>
          <a:p>
            <a:r>
              <a:rPr lang="ru-RU" altLang="ru-RU">
                <a:solidFill>
                  <a:prstClr val="black"/>
                </a:solidFill>
                <a:latin typeface="Arial Narrow" pitchFamily="34" charset="0"/>
              </a:rPr>
              <a:t>Творческий</a:t>
            </a:r>
            <a:br>
              <a:rPr lang="ru-RU" altLang="ru-RU">
                <a:solidFill>
                  <a:prstClr val="black"/>
                </a:solidFill>
                <a:latin typeface="Arial Narrow" pitchFamily="34" charset="0"/>
              </a:rPr>
            </a:br>
            <a:r>
              <a:rPr lang="ru-RU" altLang="ru-RU">
                <a:solidFill>
                  <a:prstClr val="black"/>
                </a:solidFill>
                <a:latin typeface="Arial Narrow" pitchFamily="34" charset="0"/>
              </a:rPr>
              <a:t>вопрос</a:t>
            </a:r>
          </a:p>
        </p:txBody>
      </p:sp>
      <p:sp>
        <p:nvSpPr>
          <p:cNvPr id="11271" name="Oval 7"/>
          <p:cNvSpPr>
            <a:spLocks noChangeArrowheads="1"/>
          </p:cNvSpPr>
          <p:nvPr/>
        </p:nvSpPr>
        <p:spPr bwMode="auto">
          <a:xfrm rot="-52608">
            <a:off x="1465263" y="3656013"/>
            <a:ext cx="3784600" cy="984250"/>
          </a:xfrm>
          <a:prstGeom prst="ellipse">
            <a:avLst/>
          </a:prstGeom>
          <a:solidFill>
            <a:srgbClr val="5F5F5F"/>
          </a:solidFill>
          <a:ln w="9525">
            <a:solidFill>
              <a:schemeClr val="tx1"/>
            </a:solidFill>
            <a:round/>
            <a:headEnd/>
            <a:tailEnd/>
          </a:ln>
        </p:spPr>
        <p:txBody>
          <a:bodyPr wrap="none" anchor="ctr"/>
          <a:lstStyle/>
          <a:p>
            <a:pPr algn="ctr"/>
            <a:r>
              <a:rPr lang="ru-RU" altLang="ru-RU">
                <a:solidFill>
                  <a:prstClr val="black"/>
                </a:solidFill>
                <a:latin typeface="Arial Narrow" pitchFamily="34" charset="0"/>
              </a:rPr>
              <a:t>Вопрос</a:t>
            </a:r>
            <a:br>
              <a:rPr lang="ru-RU" altLang="ru-RU">
                <a:solidFill>
                  <a:prstClr val="black"/>
                </a:solidFill>
                <a:latin typeface="Arial Narrow" pitchFamily="34" charset="0"/>
              </a:rPr>
            </a:br>
            <a:r>
              <a:rPr lang="ru-RU" altLang="ru-RU">
                <a:solidFill>
                  <a:prstClr val="black"/>
                </a:solidFill>
                <a:latin typeface="Arial Narrow" pitchFamily="34" charset="0"/>
              </a:rPr>
              <a:t>интерпретация</a:t>
            </a:r>
          </a:p>
        </p:txBody>
      </p:sp>
      <p:sp>
        <p:nvSpPr>
          <p:cNvPr id="11272" name="Oval 8"/>
          <p:cNvSpPr>
            <a:spLocks noChangeArrowheads="1"/>
          </p:cNvSpPr>
          <p:nvPr/>
        </p:nvSpPr>
        <p:spPr bwMode="auto">
          <a:xfrm rot="3547392">
            <a:off x="2467769" y="2242344"/>
            <a:ext cx="3086100" cy="1204912"/>
          </a:xfrm>
          <a:prstGeom prst="ellipse">
            <a:avLst/>
          </a:prstGeom>
          <a:solidFill>
            <a:srgbClr val="FF0066"/>
          </a:solidFill>
          <a:ln w="9525">
            <a:solidFill>
              <a:schemeClr val="tx1"/>
            </a:solidFill>
            <a:round/>
            <a:headEnd/>
            <a:tailEnd/>
          </a:ln>
        </p:spPr>
        <p:txBody>
          <a:bodyPr wrap="none" anchor="ctr"/>
          <a:lstStyle/>
          <a:p>
            <a:pPr algn="ctr"/>
            <a:r>
              <a:rPr lang="ru-RU" altLang="ru-RU">
                <a:solidFill>
                  <a:prstClr val="black"/>
                </a:solidFill>
                <a:latin typeface="Arial Narrow" pitchFamily="34" charset="0"/>
              </a:rPr>
              <a:t>Практический</a:t>
            </a:r>
            <a:br>
              <a:rPr lang="ru-RU" altLang="ru-RU">
                <a:solidFill>
                  <a:prstClr val="black"/>
                </a:solidFill>
                <a:latin typeface="Arial Narrow" pitchFamily="34" charset="0"/>
              </a:rPr>
            </a:br>
            <a:r>
              <a:rPr lang="ru-RU" altLang="ru-RU">
                <a:solidFill>
                  <a:prstClr val="black"/>
                </a:solidFill>
                <a:latin typeface="Arial Narrow" pitchFamily="34" charset="0"/>
              </a:rPr>
              <a:t>вопрос</a:t>
            </a:r>
          </a:p>
        </p:txBody>
      </p:sp>
      <p:sp>
        <p:nvSpPr>
          <p:cNvPr id="11273" name="Oval 9"/>
          <p:cNvSpPr>
            <a:spLocks noChangeArrowheads="1"/>
          </p:cNvSpPr>
          <p:nvPr/>
        </p:nvSpPr>
        <p:spPr bwMode="auto">
          <a:xfrm rot="-184430">
            <a:off x="4143375" y="3686175"/>
            <a:ext cx="1144588" cy="854075"/>
          </a:xfrm>
          <a:prstGeom prst="ellipse">
            <a:avLst/>
          </a:prstGeom>
          <a:solidFill>
            <a:srgbClr val="FFFF99"/>
          </a:solidFill>
          <a:ln w="9525">
            <a:solidFill>
              <a:schemeClr val="tx1"/>
            </a:solidFill>
            <a:round/>
            <a:headEnd/>
            <a:tailEnd/>
          </a:ln>
        </p:spPr>
        <p:txBody>
          <a:bodyPr wrap="none" anchor="ctr"/>
          <a:lstStyle/>
          <a:p>
            <a:pPr algn="ctr"/>
            <a:r>
              <a:rPr lang="ru-RU" altLang="ru-RU" sz="7200">
                <a:solidFill>
                  <a:prstClr val="black"/>
                </a:solidFill>
                <a:latin typeface="Arial Narrow" pitchFamily="34" charset="0"/>
              </a:rPr>
              <a:t>?</a:t>
            </a:r>
          </a:p>
        </p:txBody>
      </p:sp>
    </p:spTree>
    <p:extLst>
      <p:ext uri="{BB962C8B-B14F-4D97-AF65-F5344CB8AC3E}">
        <p14:creationId xmlns:p14="http://schemas.microsoft.com/office/powerpoint/2010/main" val="33284332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263" y="109538"/>
            <a:ext cx="6316662" cy="503237"/>
          </a:xfrm>
        </p:spPr>
        <p:txBody>
          <a:bodyPr>
            <a:normAutofit fontScale="90000"/>
          </a:bodyPr>
          <a:lstStyle/>
          <a:p>
            <a:pPr algn="ctr">
              <a:defRPr/>
            </a:pPr>
            <a:r>
              <a:rPr lang="ru-RU" alt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Ромашка Блума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106796257"/>
              </p:ext>
            </p:extLst>
          </p:nvPr>
        </p:nvGraphicFramePr>
        <p:xfrm>
          <a:off x="347662" y="818011"/>
          <a:ext cx="8796338" cy="6316739"/>
        </p:xfrm>
        <a:graphic>
          <a:graphicData uri="http://schemas.openxmlformats.org/drawingml/2006/table">
            <a:tbl>
              <a:tblPr firstRow="1" bandRow="1">
                <a:tableStyleId>{5C22544A-7EE6-4342-B048-85BDC9FD1C3A}</a:tableStyleId>
              </a:tblPr>
              <a:tblGrid>
                <a:gridCol w="4398169"/>
                <a:gridCol w="4398169"/>
              </a:tblGrid>
              <a:tr h="0">
                <a:tc>
                  <a:txBody>
                    <a:bodyPr/>
                    <a:lstStyle/>
                    <a:p>
                      <a:pPr algn="ctr"/>
                      <a:r>
                        <a:rPr lang="ru-RU" sz="1800" dirty="0" smtClean="0">
                          <a:solidFill>
                            <a:schemeClr val="tx1"/>
                          </a:solidFill>
                        </a:rPr>
                        <a:t>Вопросы</a:t>
                      </a:r>
                      <a:endParaRPr lang="ru-RU" sz="1800" dirty="0">
                        <a:solidFill>
                          <a:schemeClr val="tx1"/>
                        </a:solidFill>
                      </a:endParaRPr>
                    </a:p>
                  </a:txBody>
                  <a:tcPr marL="91438" marR="91438" marT="45719" marB="45719"/>
                </a:tc>
                <a:tc>
                  <a:txBody>
                    <a:bodyPr/>
                    <a:lstStyle/>
                    <a:p>
                      <a:pPr algn="ctr"/>
                      <a:r>
                        <a:rPr lang="ru-RU" sz="1800" dirty="0" smtClean="0"/>
                        <a:t>Примеры</a:t>
                      </a:r>
                      <a:endParaRPr lang="ru-RU" sz="1800" dirty="0"/>
                    </a:p>
                  </a:txBody>
                  <a:tcPr marL="91438" marR="91438" marT="45719" marB="45719"/>
                </a:tc>
              </a:tr>
              <a:tr h="1244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2000" b="1" dirty="0" smtClean="0">
                          <a:solidFill>
                            <a:schemeClr val="tx1"/>
                          </a:solidFill>
                          <a:latin typeface="Times New Roman" pitchFamily="18" charset="0"/>
                          <a:cs typeface="Times New Roman" pitchFamily="18" charset="0"/>
                        </a:rPr>
                        <a:t>Простые вопросы</a:t>
                      </a:r>
                      <a:r>
                        <a:rPr lang="ru-RU" altLang="ru-RU" sz="1800" b="1" dirty="0" smtClean="0">
                          <a:solidFill>
                            <a:schemeClr val="tx1"/>
                          </a:solidFill>
                          <a:latin typeface="Times New Roman" pitchFamily="18" charset="0"/>
                          <a:cs typeface="Times New Roman" pitchFamily="18" charset="0"/>
                        </a:rPr>
                        <a:t> (фактические вопросы) – требуют знания фактического материала и ориентированы на работу памяти</a:t>
                      </a:r>
                      <a:endParaRPr lang="ru-RU" sz="1800" dirty="0">
                        <a:solidFill>
                          <a:schemeClr val="tx1"/>
                        </a:solidFill>
                      </a:endParaRPr>
                    </a:p>
                  </a:txBody>
                  <a:tcPr marL="91438" marR="91438" marT="45719" marB="45719"/>
                </a:tc>
                <a:tc>
                  <a:txBody>
                    <a:bodyPr/>
                    <a:lstStyle/>
                    <a:p>
                      <a:r>
                        <a:rPr lang="ru-RU" sz="1800" dirty="0" smtClean="0">
                          <a:latin typeface="Times New Roman" pitchFamily="18" charset="0"/>
                          <a:cs typeface="Times New Roman" pitchFamily="18" charset="0"/>
                        </a:rPr>
                        <a:t>Сколько камер </a:t>
                      </a:r>
                      <a:r>
                        <a:rPr lang="ru-RU" sz="1800" baseline="0" dirty="0" smtClean="0">
                          <a:latin typeface="Times New Roman" pitchFamily="18" charset="0"/>
                          <a:cs typeface="Times New Roman" pitchFamily="18" charset="0"/>
                        </a:rPr>
                        <a:t> в сердце?</a:t>
                      </a:r>
                    </a:p>
                    <a:p>
                      <a:r>
                        <a:rPr lang="ru-RU" sz="1800" baseline="0" dirty="0" smtClean="0">
                          <a:latin typeface="Times New Roman" pitchFamily="18" charset="0"/>
                          <a:cs typeface="Times New Roman" pitchFamily="18" charset="0"/>
                        </a:rPr>
                        <a:t>Сколько клапанов в сердце?</a:t>
                      </a:r>
                    </a:p>
                    <a:p>
                      <a:r>
                        <a:rPr lang="ru-RU" sz="1800" baseline="0" dirty="0" smtClean="0">
                          <a:latin typeface="Times New Roman" pitchFamily="18" charset="0"/>
                          <a:cs typeface="Times New Roman" pitchFamily="18" charset="0"/>
                        </a:rPr>
                        <a:t>Как называется  самая крупная артерия?  т. д.</a:t>
                      </a:r>
                      <a:endParaRPr lang="ru-RU" sz="1800" dirty="0">
                        <a:latin typeface="Times New Roman" pitchFamily="18" charset="0"/>
                        <a:cs typeface="Times New Roman" pitchFamily="18" charset="0"/>
                      </a:endParaRPr>
                    </a:p>
                  </a:txBody>
                  <a:tcPr marL="91438" marR="91438" marT="45719" marB="45719"/>
                </a:tc>
              </a:tr>
              <a:tr h="944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2000" b="1" dirty="0" smtClean="0">
                          <a:solidFill>
                            <a:schemeClr val="tx1"/>
                          </a:solidFill>
                          <a:latin typeface="Times New Roman" pitchFamily="18" charset="0"/>
                          <a:cs typeface="Times New Roman" pitchFamily="18" charset="0"/>
                        </a:rPr>
                        <a:t>Уточняющие вопросы</a:t>
                      </a:r>
                      <a:r>
                        <a:rPr lang="ru-RU" altLang="ru-RU" sz="1800" b="1" dirty="0" smtClean="0">
                          <a:solidFill>
                            <a:schemeClr val="tx1"/>
                          </a:solidFill>
                          <a:latin typeface="Times New Roman" pitchFamily="18" charset="0"/>
                          <a:cs typeface="Times New Roman" pitchFamily="18" charset="0"/>
                        </a:rPr>
                        <a:t> – «насколько я понял….», «правильно ли я Вас поняла, что…»</a:t>
                      </a:r>
                      <a:endParaRPr lang="ru-RU" sz="1800" dirty="0">
                        <a:solidFill>
                          <a:schemeClr val="tx1"/>
                        </a:solidFill>
                      </a:endParaRPr>
                    </a:p>
                  </a:txBody>
                  <a:tcPr marL="91438" marR="91438" marT="45719" marB="45719"/>
                </a:tc>
                <a:tc>
                  <a:txBody>
                    <a:bodyPr/>
                    <a:lstStyle/>
                    <a:p>
                      <a:r>
                        <a:rPr lang="ru-RU" sz="1800" dirty="0" smtClean="0">
                          <a:latin typeface="Times New Roman" pitchFamily="18" charset="0"/>
                          <a:cs typeface="Times New Roman" pitchFamily="18" charset="0"/>
                        </a:rPr>
                        <a:t>Правильно ли я Вас поняла, что митральный</a:t>
                      </a:r>
                      <a:r>
                        <a:rPr lang="ru-RU" sz="1800" baseline="0" dirty="0" smtClean="0">
                          <a:latin typeface="Times New Roman" pitchFamily="18" charset="0"/>
                          <a:cs typeface="Times New Roman" pitchFamily="18" charset="0"/>
                        </a:rPr>
                        <a:t> клапан называется еще двухстворчатым?</a:t>
                      </a:r>
                      <a:endParaRPr lang="ru-RU" sz="1800" dirty="0">
                        <a:latin typeface="Times New Roman" pitchFamily="18" charset="0"/>
                        <a:cs typeface="Times New Roman" pitchFamily="18" charset="0"/>
                      </a:endParaRPr>
                    </a:p>
                  </a:txBody>
                  <a:tcPr marL="91438" marR="91438" marT="45719" marB="45719"/>
                </a:tc>
              </a:tr>
              <a:tr h="1018027">
                <a:tc>
                  <a:txBody>
                    <a:bodyPr/>
                    <a:lstStyle/>
                    <a:p>
                      <a:pPr>
                        <a:lnSpc>
                          <a:spcPct val="80000"/>
                        </a:lnSpc>
                        <a:defRPr/>
                      </a:pPr>
                      <a:endParaRPr lang="ru-RU" altLang="ru-RU" sz="2000" b="1" dirty="0" smtClean="0">
                        <a:solidFill>
                          <a:schemeClr val="tx1"/>
                        </a:solidFill>
                        <a:latin typeface="Times New Roman" pitchFamily="18" charset="0"/>
                        <a:cs typeface="Times New Roman" pitchFamily="18" charset="0"/>
                      </a:endParaRPr>
                    </a:p>
                    <a:p>
                      <a:pPr>
                        <a:lnSpc>
                          <a:spcPct val="80000"/>
                        </a:lnSpc>
                        <a:defRPr/>
                      </a:pPr>
                      <a:r>
                        <a:rPr lang="ru-RU" altLang="ru-RU" sz="2000" b="1" dirty="0" smtClean="0">
                          <a:solidFill>
                            <a:schemeClr val="tx1"/>
                          </a:solidFill>
                          <a:latin typeface="Times New Roman" pitchFamily="18" charset="0"/>
                          <a:cs typeface="Times New Roman" pitchFamily="18" charset="0"/>
                        </a:rPr>
                        <a:t>Интерпретирующие вопросы</a:t>
                      </a:r>
                      <a:r>
                        <a:rPr lang="ru-RU" altLang="ru-RU" sz="1800" b="1" dirty="0" smtClean="0">
                          <a:solidFill>
                            <a:schemeClr val="tx1"/>
                          </a:solidFill>
                          <a:latin typeface="Times New Roman" pitchFamily="18" charset="0"/>
                          <a:cs typeface="Times New Roman" pitchFamily="18" charset="0"/>
                        </a:rPr>
                        <a:t> (объясняющие) – побуждая учеников к интерпретации </a:t>
                      </a:r>
                      <a:endParaRPr lang="ru-RU" sz="1800" dirty="0">
                        <a:solidFill>
                          <a:schemeClr val="tx1"/>
                        </a:solidFill>
                      </a:endParaRPr>
                    </a:p>
                  </a:txBody>
                  <a:tcPr marL="91438" marR="91438" marT="45719" marB="45719"/>
                </a:tc>
                <a:tc>
                  <a:txBody>
                    <a:bodyPr/>
                    <a:lstStyle/>
                    <a:p>
                      <a:r>
                        <a:rPr lang="ru-RU" sz="1800" dirty="0" smtClean="0">
                          <a:latin typeface="Times New Roman" pitchFamily="18" charset="0"/>
                          <a:cs typeface="Times New Roman" pitchFamily="18" charset="0"/>
                        </a:rPr>
                        <a:t>Почему кровь в сердце движется в одном направлении? Объясните это</a:t>
                      </a:r>
                      <a:r>
                        <a:rPr lang="ru-RU" sz="1800" baseline="0" dirty="0" smtClean="0">
                          <a:latin typeface="Times New Roman" pitchFamily="18" charset="0"/>
                          <a:cs typeface="Times New Roman" pitchFamily="18" charset="0"/>
                        </a:rPr>
                        <a:t> через строение створчатых клапанов.</a:t>
                      </a:r>
                      <a:endParaRPr lang="ru-RU" sz="1800" dirty="0">
                        <a:latin typeface="Times New Roman" pitchFamily="18" charset="0"/>
                        <a:cs typeface="Times New Roman" pitchFamily="18" charset="0"/>
                      </a:endParaRPr>
                    </a:p>
                  </a:txBody>
                  <a:tcPr marL="91438" marR="91438" marT="45719" marB="45719"/>
                </a:tc>
              </a:tr>
              <a:tr h="640076">
                <a:tc>
                  <a:txBody>
                    <a:bodyPr/>
                    <a:lstStyle/>
                    <a:p>
                      <a:r>
                        <a:rPr lang="ru-RU" altLang="ru-RU" sz="1800" b="1" dirty="0" smtClean="0">
                          <a:solidFill>
                            <a:schemeClr val="tx1"/>
                          </a:solidFill>
                          <a:latin typeface="Times New Roman" pitchFamily="18" charset="0"/>
                          <a:cs typeface="Times New Roman" pitchFamily="18" charset="0"/>
                        </a:rPr>
                        <a:t>Оценочные вопросы</a:t>
                      </a:r>
                      <a:r>
                        <a:rPr lang="ru-RU" altLang="ru-RU" sz="1600" b="1" dirty="0" smtClean="0">
                          <a:solidFill>
                            <a:schemeClr val="tx1"/>
                          </a:solidFill>
                          <a:latin typeface="Times New Roman" pitchFamily="18" charset="0"/>
                          <a:cs typeface="Times New Roman" pitchFamily="18" charset="0"/>
                        </a:rPr>
                        <a:t> (сравнение) </a:t>
                      </a:r>
                      <a:endParaRPr lang="ru-RU" sz="1800" dirty="0">
                        <a:solidFill>
                          <a:schemeClr val="tx1"/>
                        </a:solidFill>
                      </a:endParaRPr>
                    </a:p>
                  </a:txBody>
                  <a:tcPr marL="91438" marR="91438" marT="45719" marB="45719"/>
                </a:tc>
                <a:tc>
                  <a:txBody>
                    <a:bodyPr/>
                    <a:lstStyle/>
                    <a:p>
                      <a:r>
                        <a:rPr lang="ru-RU" sz="1800" dirty="0" smtClean="0">
                          <a:latin typeface="Times New Roman" pitchFamily="18" charset="0"/>
                          <a:cs typeface="Times New Roman" pitchFamily="18" charset="0"/>
                        </a:rPr>
                        <a:t>Сравните стенки</a:t>
                      </a:r>
                      <a:r>
                        <a:rPr lang="ru-RU" sz="1800" baseline="0" dirty="0" smtClean="0">
                          <a:latin typeface="Times New Roman" pitchFamily="18" charset="0"/>
                          <a:cs typeface="Times New Roman" pitchFamily="18" charset="0"/>
                        </a:rPr>
                        <a:t> правого и левого желудочков сердца? С чем это связано?</a:t>
                      </a:r>
                      <a:endParaRPr lang="ru-RU" sz="1800" dirty="0">
                        <a:latin typeface="Times New Roman" pitchFamily="18" charset="0"/>
                        <a:cs typeface="Times New Roman" pitchFamily="18" charset="0"/>
                      </a:endParaRPr>
                    </a:p>
                  </a:txBody>
                  <a:tcPr marL="91438" marR="91438" marT="45719" marB="45719"/>
                </a:tc>
              </a:tr>
              <a:tr h="1188715">
                <a:tc>
                  <a:txBody>
                    <a:bodyPr/>
                    <a:lstStyle/>
                    <a:p>
                      <a:pPr>
                        <a:lnSpc>
                          <a:spcPct val="80000"/>
                        </a:lnSpc>
                        <a:defRPr/>
                      </a:pPr>
                      <a:r>
                        <a:rPr lang="ru-RU" altLang="ru-RU" sz="2000" b="1" dirty="0" smtClean="0">
                          <a:solidFill>
                            <a:schemeClr val="tx1"/>
                          </a:solidFill>
                          <a:latin typeface="Times New Roman" pitchFamily="18" charset="0"/>
                          <a:cs typeface="Times New Roman" pitchFamily="18" charset="0"/>
                        </a:rPr>
                        <a:t>Творческие вопросы</a:t>
                      </a:r>
                      <a:r>
                        <a:rPr lang="ru-RU" altLang="ru-RU" sz="1800" b="1" dirty="0" smtClean="0">
                          <a:solidFill>
                            <a:schemeClr val="tx1"/>
                          </a:solidFill>
                          <a:latin typeface="Times New Roman" pitchFamily="18" charset="0"/>
                          <a:cs typeface="Times New Roman" pitchFamily="18" charset="0"/>
                        </a:rPr>
                        <a:t> (прогноз) – «Как вы думаете, что произойдет дальше…?»</a:t>
                      </a:r>
                    </a:p>
                  </a:txBody>
                  <a:tcPr marL="91438" marR="91438" marT="45719" marB="45719"/>
                </a:tc>
                <a:tc>
                  <a:txBody>
                    <a:bodyPr/>
                    <a:lstStyle/>
                    <a:p>
                      <a:r>
                        <a:rPr lang="ru-RU" sz="1800" dirty="0" smtClean="0">
                          <a:latin typeface="Times New Roman" pitchFamily="18" charset="0"/>
                          <a:cs typeface="Times New Roman" pitchFamily="18" charset="0"/>
                        </a:rPr>
                        <a:t>Опираясь на  длительность</a:t>
                      </a:r>
                      <a:r>
                        <a:rPr lang="ru-RU" sz="1800" baseline="0" dirty="0" smtClean="0">
                          <a:latin typeface="Times New Roman" pitchFamily="18" charset="0"/>
                          <a:cs typeface="Times New Roman" pitchFamily="18" charset="0"/>
                        </a:rPr>
                        <a:t> этапов сердечного цикла, объясните почему сердце может работать всю жизнь, не останавливаясь и не уставая?</a:t>
                      </a:r>
                      <a:endParaRPr lang="ru-RU" sz="1800" dirty="0">
                        <a:latin typeface="Times New Roman" pitchFamily="18" charset="0"/>
                        <a:cs typeface="Times New Roman" pitchFamily="18" charset="0"/>
                      </a:endParaRPr>
                    </a:p>
                  </a:txBody>
                  <a:tcPr marL="91438" marR="91438" marT="45719" marB="45719"/>
                </a:tc>
              </a:tr>
              <a:tr h="914395">
                <a:tc>
                  <a:txBody>
                    <a:bodyPr/>
                    <a:lstStyle/>
                    <a:p>
                      <a:pPr>
                        <a:lnSpc>
                          <a:spcPct val="80000"/>
                        </a:lnSpc>
                        <a:defRPr/>
                      </a:pPr>
                      <a:r>
                        <a:rPr lang="ru-RU" altLang="ru-RU" sz="2000" b="1" dirty="0" smtClean="0">
                          <a:solidFill>
                            <a:schemeClr val="tx1"/>
                          </a:solidFill>
                          <a:latin typeface="Times New Roman" pitchFamily="18" charset="0"/>
                          <a:cs typeface="Times New Roman" pitchFamily="18" charset="0"/>
                        </a:rPr>
                        <a:t>Практические вопросы</a:t>
                      </a:r>
                      <a:r>
                        <a:rPr lang="ru-RU" altLang="ru-RU" sz="1800" b="1" dirty="0" smtClean="0">
                          <a:solidFill>
                            <a:schemeClr val="tx1"/>
                          </a:solidFill>
                          <a:latin typeface="Times New Roman" pitchFamily="18" charset="0"/>
                          <a:cs typeface="Times New Roman" pitchFamily="18" charset="0"/>
                        </a:rPr>
                        <a:t> – «Как мы можем…?» «Как поступили бы вы…?»</a:t>
                      </a:r>
                    </a:p>
                  </a:txBody>
                  <a:tcPr marL="91438" marR="91438" marT="45719" marB="45719"/>
                </a:tc>
                <a:tc>
                  <a:txBody>
                    <a:bodyPr/>
                    <a:lstStyle/>
                    <a:p>
                      <a:r>
                        <a:rPr lang="ru-RU" sz="1800" dirty="0" smtClean="0"/>
                        <a:t>Сделайте выводы о  достоинствах строения</a:t>
                      </a:r>
                      <a:r>
                        <a:rPr lang="ru-RU" sz="1800" baseline="0" dirty="0" smtClean="0"/>
                        <a:t> сердца, определяющих теплокровность. Аргументируйте.</a:t>
                      </a:r>
                      <a:endParaRPr lang="ru-RU" sz="1800" dirty="0"/>
                    </a:p>
                  </a:txBody>
                  <a:tcPr marL="91438" marR="91438" marT="45719" marB="45719"/>
                </a:tc>
              </a:tr>
            </a:tbl>
          </a:graphicData>
        </a:graphic>
      </p:graphicFrame>
    </p:spTree>
    <p:extLst>
      <p:ext uri="{BB962C8B-B14F-4D97-AF65-F5344CB8AC3E}">
        <p14:creationId xmlns:p14="http://schemas.microsoft.com/office/powerpoint/2010/main" val="94901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idx="4294967295"/>
          </p:nvPr>
        </p:nvSpPr>
        <p:spPr>
          <a:xfrm>
            <a:off x="320675" y="182563"/>
            <a:ext cx="8823325" cy="420687"/>
          </a:xfrm>
        </p:spPr>
        <p:txBody>
          <a:bodyPr>
            <a:noAutofit/>
          </a:bodyPr>
          <a:lstStyle/>
          <a:p>
            <a:pPr eaLnBrk="1" hangingPunct="1">
              <a:defRPr/>
            </a:pPr>
            <a:r>
              <a:rPr lang="ru-RU" altLang="ru-RU" sz="2800" b="1" dirty="0" smtClean="0">
                <a:effectLst>
                  <a:outerShdw blurRad="38100" dist="38100" dir="2700000" algn="tl">
                    <a:srgbClr val="000000">
                      <a:alpha val="43137"/>
                    </a:srgbClr>
                  </a:outerShdw>
                </a:effectLst>
                <a:latin typeface="Times New Roman" pitchFamily="18" charset="0"/>
                <a:cs typeface="Times New Roman" pitchFamily="18" charset="0"/>
              </a:rPr>
              <a:t>Приемы используемые на стадии вызова</a:t>
            </a:r>
          </a:p>
        </p:txBody>
      </p:sp>
      <p:sp>
        <p:nvSpPr>
          <p:cNvPr id="3" name="Содержимое 2"/>
          <p:cNvSpPr>
            <a:spLocks noGrp="1"/>
          </p:cNvSpPr>
          <p:nvPr>
            <p:ph idx="4294967295"/>
          </p:nvPr>
        </p:nvSpPr>
        <p:spPr>
          <a:xfrm>
            <a:off x="764275" y="805219"/>
            <a:ext cx="7902053" cy="5459104"/>
          </a:xfrm>
        </p:spPr>
        <p:txBody>
          <a:bodyPr>
            <a:normAutofit fontScale="25000" lnSpcReduction="20000"/>
          </a:bodyPr>
          <a:lstStyle/>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«Верное или неверное утверждение» (в форме игры «крестики –нолики») </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«Верите ли вы, что …?»</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Проблемные вопросы;</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«Толстые и тонкие» вопросы;</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Рассказ-предположение по ключевым словам;</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Перепутанные логические цепочки;</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Кластер предположений (на стадии рефлексии вносим изменения</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Таблицы</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Корзина идей </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Покопаемся в памяти</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Ассоциация</a:t>
            </a:r>
          </a:p>
          <a:p>
            <a:pPr marL="109728" indent="0" eaLnBrk="1" fontAlgn="auto" hangingPunct="1">
              <a:spcAft>
                <a:spcPts val="0"/>
              </a:spcAft>
              <a:buClr>
                <a:schemeClr val="accent3"/>
              </a:buClr>
              <a:buNone/>
              <a:defRPr/>
            </a:pPr>
            <a:r>
              <a:rPr lang="ru-RU" sz="7200" b="1" dirty="0" smtClean="0">
                <a:solidFill>
                  <a:srgbClr val="001642"/>
                </a:solidFill>
                <a:latin typeface="Times New Roman" pitchFamily="18" charset="0"/>
                <a:cs typeface="Times New Roman" pitchFamily="18" charset="0"/>
              </a:rPr>
              <a:t>Инструкции</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Мозговой штурм</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Игра-упражнение «Веер»</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Прием «Поясните цитату»</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Прием «Вы согласны с этим высказыванием?»</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Прием «Как бы вы прокомментировали….»</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Прием «З-Х-У» («знаю-хочу узнать - узнал»)</a:t>
            </a:r>
          </a:p>
          <a:p>
            <a:pPr marL="109728" indent="0" eaLnBrk="1" fontAlgn="auto" hangingPunct="1">
              <a:spcAft>
                <a:spcPts val="0"/>
              </a:spcAft>
              <a:buClr>
                <a:schemeClr val="accent3"/>
              </a:buClr>
              <a:buNone/>
              <a:defRPr/>
            </a:pPr>
            <a:r>
              <a:rPr lang="ru-RU" altLang="ru-RU" sz="7200" b="1" dirty="0" smtClean="0">
                <a:solidFill>
                  <a:srgbClr val="001642"/>
                </a:solidFill>
                <a:latin typeface="Times New Roman" pitchFamily="18" charset="0"/>
                <a:cs typeface="Times New Roman" pitchFamily="18" charset="0"/>
              </a:rPr>
              <a:t>Прием «Что это…» (своеобразный «черный ящик»)</a:t>
            </a:r>
          </a:p>
          <a:p>
            <a:pPr marL="109728" indent="0" eaLnBrk="1" fontAlgn="auto" hangingPunct="1">
              <a:spcAft>
                <a:spcPts val="0"/>
              </a:spcAft>
              <a:buClr>
                <a:schemeClr val="accent3"/>
              </a:buClr>
              <a:buNone/>
              <a:defRPr/>
            </a:pPr>
            <a:endParaRPr lang="ru-RU" altLang="ru-RU" sz="72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altLang="ru-RU" sz="72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altLang="ru-RU" sz="72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altLang="ru-RU" sz="72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altLang="ru-RU" sz="72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altLang="ru-RU" sz="72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altLang="ru-RU" sz="4900" b="1" dirty="0" smtClean="0">
              <a:solidFill>
                <a:srgbClr val="001642"/>
              </a:solidFill>
              <a:latin typeface="Times New Roman" pitchFamily="18" charset="0"/>
              <a:cs typeface="Times New Roman" pitchFamily="18" charset="0"/>
            </a:endParaRPr>
          </a:p>
          <a:p>
            <a:pPr marL="0" indent="0">
              <a:buNone/>
              <a:defRPr/>
            </a:pPr>
            <a:endParaRPr lang="ru-RU" altLang="ru-RU" sz="4900" b="1" dirty="0" smtClean="0">
              <a:solidFill>
                <a:srgbClr val="001642"/>
              </a:solidFill>
              <a:latin typeface="Times New Roman" pitchFamily="18" charset="0"/>
              <a:cs typeface="Times New Roman" pitchFamily="18" charset="0"/>
            </a:endParaRPr>
          </a:p>
          <a:p>
            <a:pPr marL="0" indent="0">
              <a:buNone/>
              <a:defRPr/>
            </a:pPr>
            <a:endParaRPr lang="ru-RU" altLang="ru-RU" sz="4900"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b="1" dirty="0" smtClean="0">
              <a:solidFill>
                <a:srgbClr val="001642"/>
              </a:solidFill>
              <a:latin typeface="Times New Roman" pitchFamily="18" charset="0"/>
              <a:cs typeface="Times New Roman" pitchFamily="18" charset="0"/>
            </a:endParaRPr>
          </a:p>
          <a:p>
            <a:pPr marL="109728" indent="0" eaLnBrk="1" fontAlgn="auto" hangingPunct="1">
              <a:spcAft>
                <a:spcPts val="0"/>
              </a:spcAft>
              <a:buClr>
                <a:schemeClr val="accent3"/>
              </a:buClr>
              <a:buNone/>
              <a:defRPr/>
            </a:pPr>
            <a:endParaRPr lang="ru-RU" dirty="0" smtClean="0">
              <a:solidFill>
                <a:srgbClr val="001642"/>
              </a:solidFill>
            </a:endParaRPr>
          </a:p>
          <a:p>
            <a:pPr marL="109728" indent="0" eaLnBrk="1" fontAlgn="auto" hangingPunct="1">
              <a:spcAft>
                <a:spcPts val="0"/>
              </a:spcAft>
              <a:buClr>
                <a:schemeClr val="accent3"/>
              </a:buClr>
              <a:buNone/>
              <a:defRPr/>
            </a:pPr>
            <a:endParaRPr lang="ru-RU" dirty="0" smtClean="0"/>
          </a:p>
          <a:p>
            <a:pPr marL="109728" indent="0" eaLnBrk="1" fontAlgn="auto" hangingPunct="1">
              <a:spcAft>
                <a:spcPts val="0"/>
              </a:spcAft>
              <a:buClr>
                <a:schemeClr val="accent3"/>
              </a:buClr>
              <a:buNone/>
              <a:defRPr/>
            </a:pPr>
            <a:endParaRPr lang="ru-RU" dirty="0" smtClean="0"/>
          </a:p>
          <a:p>
            <a:pPr marL="109728" indent="0" eaLnBrk="1" fontAlgn="auto" hangingPunct="1">
              <a:spcAft>
                <a:spcPts val="0"/>
              </a:spcAft>
              <a:buClr>
                <a:schemeClr val="accent3"/>
              </a:buClr>
              <a:buNone/>
              <a:defRPr/>
            </a:pPr>
            <a:endParaRPr lang="ru-RU" dirty="0" smtClean="0"/>
          </a:p>
          <a:p>
            <a:pPr marL="109728" indent="0" eaLnBrk="1" fontAlgn="auto" hangingPunct="1">
              <a:spcAft>
                <a:spcPts val="0"/>
              </a:spcAft>
              <a:buClr>
                <a:schemeClr val="accent3"/>
              </a:buClr>
              <a:buNone/>
              <a:defRPr/>
            </a:pPr>
            <a:endParaRPr lang="ru-RU"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725" y="274638"/>
            <a:ext cx="8553450" cy="576262"/>
          </a:xfrm>
        </p:spPr>
        <p:txBody>
          <a:bodyPr>
            <a:normAutofit/>
          </a:bodyPr>
          <a:lstStyle/>
          <a:p>
            <a:pPr algn="ctr">
              <a:defRPr/>
            </a:pPr>
            <a:r>
              <a:rPr lang="ru-RU" sz="2800" b="1" dirty="0" smtClean="0">
                <a:latin typeface="Times New Roman" pitchFamily="18" charset="0"/>
                <a:cs typeface="Times New Roman" pitchFamily="18" charset="0"/>
              </a:rPr>
              <a:t>     Прием «Знаю, хочу узнать, что уз</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нал»</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83874127"/>
              </p:ext>
            </p:extLst>
          </p:nvPr>
        </p:nvGraphicFramePr>
        <p:xfrm>
          <a:off x="457200" y="1685925"/>
          <a:ext cx="8110539" cy="4359275"/>
        </p:xfrm>
        <a:graphic>
          <a:graphicData uri="http://schemas.openxmlformats.org/drawingml/2006/table">
            <a:tbl>
              <a:tblPr/>
              <a:tblGrid>
                <a:gridCol w="2703513"/>
                <a:gridCol w="2703513"/>
                <a:gridCol w="2703513"/>
              </a:tblGrid>
              <a:tr h="1816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Что я знаю 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строении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Что 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хотел бы знать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 о  строении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Что я узнал нового о строении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т.д.</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т.д.</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т.д.</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5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ru-RU" alt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5688" y="0"/>
            <a:ext cx="7923212" cy="841375"/>
          </a:xfrm>
        </p:spPr>
        <p:txBody>
          <a:bodyPr/>
          <a:lstStyle/>
          <a:p>
            <a:pPr>
              <a:defRPr/>
            </a:pPr>
            <a:r>
              <a:rPr lang="ru-RU" altLang="ru-R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Прием «Корзина идей, понятий, имен…» </a:t>
            </a:r>
            <a:endParaRPr lang="ru-RU" sz="2800" dirty="0"/>
          </a:p>
        </p:txBody>
      </p:sp>
      <p:pic>
        <p:nvPicPr>
          <p:cNvPr id="14339" name="Picture 29" descr="F:\0002-001-Krylov-Rossija-XIX-vek.jpg"/>
          <p:cNvPicPr>
            <a:picLocks noChangeAspect="1" noChangeArrowheads="1"/>
          </p:cNvPicPr>
          <p:nvPr/>
        </p:nvPicPr>
        <p:blipFill>
          <a:blip r:embed="rId2">
            <a:clrChange>
              <a:clrFrom>
                <a:srgbClr val="FAFAFA"/>
              </a:clrFrom>
              <a:clrTo>
                <a:srgbClr val="FAFAFA">
                  <a:alpha val="0"/>
                </a:srgbClr>
              </a:clrTo>
            </a:clrChange>
            <a:lum bright="-10000" contrast="20000"/>
          </a:blip>
          <a:srcRect r="233" b="16628"/>
          <a:stretch>
            <a:fillRect/>
          </a:stretch>
        </p:blipFill>
        <p:spPr bwMode="auto">
          <a:xfrm>
            <a:off x="1458913" y="1660525"/>
            <a:ext cx="5810250" cy="4886325"/>
          </a:xfrm>
          <a:prstGeom prst="rect">
            <a:avLst/>
          </a:prstGeom>
          <a:noFill/>
          <a:ln w="9525">
            <a:noFill/>
            <a:miter lim="800000"/>
            <a:headEnd/>
            <a:tailEnd/>
          </a:ln>
        </p:spPr>
      </p:pic>
      <p:sp>
        <p:nvSpPr>
          <p:cNvPr id="14340" name="Text Box 26"/>
          <p:cNvSpPr txBox="1">
            <a:spLocks noChangeArrowheads="1"/>
          </p:cNvSpPr>
          <p:nvPr/>
        </p:nvSpPr>
        <p:spPr bwMode="auto">
          <a:xfrm>
            <a:off x="2079625" y="1114425"/>
            <a:ext cx="1609725" cy="311150"/>
          </a:xfrm>
          <a:prstGeom prst="rect">
            <a:avLst/>
          </a:prstGeom>
          <a:solidFill>
            <a:srgbClr val="FFFFFF"/>
          </a:solidFill>
          <a:ln w="9525">
            <a:solidFill>
              <a:srgbClr val="000000"/>
            </a:solidFill>
            <a:miter lim="800000"/>
            <a:headEnd/>
            <a:tailEnd/>
          </a:ln>
        </p:spPr>
        <p:txBody>
          <a:bodyPr/>
          <a:lstStyle/>
          <a:p>
            <a:pPr algn="ctr" eaLnBrk="0" hangingPunct="0"/>
            <a:r>
              <a:rPr lang="ru-RU" altLang="ru-RU" sz="1400">
                <a:solidFill>
                  <a:srgbClr val="660033"/>
                </a:solidFill>
                <a:latin typeface="Times New Roman" pitchFamily="18" charset="0"/>
                <a:cs typeface="Times New Roman" pitchFamily="18" charset="0"/>
              </a:rPr>
              <a:t>Сердце</a:t>
            </a:r>
          </a:p>
        </p:txBody>
      </p:sp>
      <p:sp>
        <p:nvSpPr>
          <p:cNvPr id="14341" name="Text Box 25"/>
          <p:cNvSpPr txBox="1">
            <a:spLocks noChangeArrowheads="1"/>
          </p:cNvSpPr>
          <p:nvPr/>
        </p:nvSpPr>
        <p:spPr bwMode="auto">
          <a:xfrm>
            <a:off x="2071688" y="1639888"/>
            <a:ext cx="1830387" cy="311150"/>
          </a:xfrm>
          <a:prstGeom prst="rect">
            <a:avLst/>
          </a:prstGeom>
          <a:solidFill>
            <a:srgbClr val="FFFFFF"/>
          </a:solidFill>
          <a:ln w="9525">
            <a:solidFill>
              <a:srgbClr val="000000"/>
            </a:solidFill>
            <a:miter lim="800000"/>
            <a:headEnd/>
            <a:tailEnd/>
          </a:ln>
        </p:spPr>
        <p:txBody>
          <a:bodyPr/>
          <a:lstStyle/>
          <a:p>
            <a:pPr algn="ctr" eaLnBrk="0" hangingPunct="0"/>
            <a:r>
              <a:rPr lang="ru-RU" altLang="ru-RU" sz="1400">
                <a:solidFill>
                  <a:srgbClr val="660033"/>
                </a:solidFill>
                <a:latin typeface="Times New Roman" pitchFamily="18" charset="0"/>
                <a:cs typeface="Times New Roman" pitchFamily="18" charset="0"/>
              </a:rPr>
              <a:t>Строение сердца</a:t>
            </a:r>
          </a:p>
        </p:txBody>
      </p:sp>
      <p:sp>
        <p:nvSpPr>
          <p:cNvPr id="14342" name="Text Box 24"/>
          <p:cNvSpPr txBox="1">
            <a:spLocks noChangeArrowheads="1"/>
          </p:cNvSpPr>
          <p:nvPr/>
        </p:nvSpPr>
        <p:spPr bwMode="auto">
          <a:xfrm>
            <a:off x="4246563" y="1085850"/>
            <a:ext cx="1757362" cy="327025"/>
          </a:xfrm>
          <a:prstGeom prst="rect">
            <a:avLst/>
          </a:prstGeom>
          <a:solidFill>
            <a:srgbClr val="FFFFFF"/>
          </a:solidFill>
          <a:ln w="9525">
            <a:solidFill>
              <a:srgbClr val="000000"/>
            </a:solidFill>
            <a:miter lim="800000"/>
            <a:headEnd/>
            <a:tailEnd/>
          </a:ln>
        </p:spPr>
        <p:txBody>
          <a:bodyPr/>
          <a:lstStyle/>
          <a:p>
            <a:pPr eaLnBrk="0" hangingPunct="0"/>
            <a:r>
              <a:rPr lang="ru-RU" altLang="ru-RU" sz="1200">
                <a:solidFill>
                  <a:srgbClr val="660033"/>
                </a:solidFill>
                <a:latin typeface="Times New Roman" pitchFamily="18" charset="0"/>
                <a:cs typeface="Times New Roman" pitchFamily="18" charset="0"/>
              </a:rPr>
              <a:t>      </a:t>
            </a:r>
            <a:r>
              <a:rPr lang="ru-RU" altLang="ru-RU" sz="1400">
                <a:solidFill>
                  <a:srgbClr val="660033"/>
                </a:solidFill>
                <a:latin typeface="Times New Roman" pitchFamily="18" charset="0"/>
                <a:cs typeface="Times New Roman" pitchFamily="18" charset="0"/>
              </a:rPr>
              <a:t>Работа сердца</a:t>
            </a:r>
          </a:p>
        </p:txBody>
      </p:sp>
      <p:sp>
        <p:nvSpPr>
          <p:cNvPr id="14343" name="Text Box 23"/>
          <p:cNvSpPr txBox="1">
            <a:spLocks noChangeArrowheads="1"/>
          </p:cNvSpPr>
          <p:nvPr/>
        </p:nvSpPr>
        <p:spPr bwMode="auto">
          <a:xfrm>
            <a:off x="641350" y="2182813"/>
            <a:ext cx="1860550" cy="328612"/>
          </a:xfrm>
          <a:prstGeom prst="rect">
            <a:avLst/>
          </a:prstGeom>
          <a:solidFill>
            <a:srgbClr val="FFFFFF"/>
          </a:solidFill>
          <a:ln w="9525">
            <a:solidFill>
              <a:srgbClr val="000000"/>
            </a:solidFill>
            <a:miter lim="800000"/>
            <a:headEnd/>
            <a:tailEnd/>
          </a:ln>
        </p:spPr>
        <p:txBody>
          <a:bodyPr/>
          <a:lstStyle/>
          <a:p>
            <a:pPr algn="ctr" eaLnBrk="0" hangingPunct="0"/>
            <a:r>
              <a:rPr lang="ru-RU" altLang="ru-RU" sz="1400">
                <a:solidFill>
                  <a:srgbClr val="800080"/>
                </a:solidFill>
                <a:latin typeface="Times New Roman" pitchFamily="18" charset="0"/>
                <a:cs typeface="Times New Roman" pitchFamily="18" charset="0"/>
              </a:rPr>
              <a:t>  стенки сердца </a:t>
            </a:r>
          </a:p>
        </p:txBody>
      </p:sp>
      <p:sp>
        <p:nvSpPr>
          <p:cNvPr id="14344" name="Text Box 22"/>
          <p:cNvSpPr txBox="1">
            <a:spLocks noChangeArrowheads="1"/>
          </p:cNvSpPr>
          <p:nvPr/>
        </p:nvSpPr>
        <p:spPr bwMode="auto">
          <a:xfrm>
            <a:off x="3381375" y="2184400"/>
            <a:ext cx="1325563" cy="323850"/>
          </a:xfrm>
          <a:prstGeom prst="rect">
            <a:avLst/>
          </a:prstGeom>
          <a:solidFill>
            <a:srgbClr val="FFFFFF"/>
          </a:solidFill>
          <a:ln w="9525">
            <a:solidFill>
              <a:srgbClr val="000000"/>
            </a:solidFill>
            <a:miter lim="800000"/>
            <a:headEnd/>
            <a:tailEnd/>
          </a:ln>
        </p:spPr>
        <p:txBody>
          <a:bodyPr/>
          <a:lstStyle/>
          <a:p>
            <a:pPr algn="ctr" eaLnBrk="0" hangingPunct="0"/>
            <a:r>
              <a:rPr lang="ru-RU" altLang="ru-RU" sz="1400">
                <a:solidFill>
                  <a:srgbClr val="800080"/>
                </a:solidFill>
                <a:latin typeface="Times New Roman" pitchFamily="18" charset="0"/>
                <a:cs typeface="Times New Roman" pitchFamily="18" charset="0"/>
              </a:rPr>
              <a:t>камеры </a:t>
            </a:r>
          </a:p>
        </p:txBody>
      </p:sp>
      <p:sp>
        <p:nvSpPr>
          <p:cNvPr id="14345" name="Text Box 21"/>
          <p:cNvSpPr txBox="1">
            <a:spLocks noChangeArrowheads="1"/>
          </p:cNvSpPr>
          <p:nvPr/>
        </p:nvSpPr>
        <p:spPr bwMode="auto">
          <a:xfrm>
            <a:off x="1239838" y="2894013"/>
            <a:ext cx="1244600" cy="322262"/>
          </a:xfrm>
          <a:prstGeom prst="rect">
            <a:avLst/>
          </a:prstGeom>
          <a:solidFill>
            <a:srgbClr val="FFFFFF"/>
          </a:solidFill>
          <a:ln w="9525">
            <a:solidFill>
              <a:srgbClr val="000000"/>
            </a:solidFill>
            <a:miter lim="800000"/>
            <a:headEnd/>
            <a:tailEnd/>
          </a:ln>
        </p:spPr>
        <p:txBody>
          <a:bodyPr/>
          <a:lstStyle/>
          <a:p>
            <a:pPr algn="ctr" eaLnBrk="0" hangingPunct="0"/>
            <a:r>
              <a:rPr lang="ru-RU" altLang="ru-RU" sz="1400">
                <a:solidFill>
                  <a:srgbClr val="800080"/>
                </a:solidFill>
                <a:latin typeface="Times New Roman" pitchFamily="18" charset="0"/>
                <a:cs typeface="Times New Roman" pitchFamily="18" charset="0"/>
              </a:rPr>
              <a:t>клапаны</a:t>
            </a:r>
          </a:p>
        </p:txBody>
      </p:sp>
      <p:sp>
        <p:nvSpPr>
          <p:cNvPr id="14346" name="Text Box 18"/>
          <p:cNvSpPr txBox="1">
            <a:spLocks noChangeArrowheads="1"/>
          </p:cNvSpPr>
          <p:nvPr/>
        </p:nvSpPr>
        <p:spPr bwMode="auto">
          <a:xfrm>
            <a:off x="3213100" y="2801938"/>
            <a:ext cx="1400175" cy="490537"/>
          </a:xfrm>
          <a:prstGeom prst="rect">
            <a:avLst/>
          </a:prstGeom>
          <a:solidFill>
            <a:srgbClr val="FFFFFF"/>
          </a:solidFill>
          <a:ln w="9525">
            <a:solidFill>
              <a:srgbClr val="000000"/>
            </a:solidFill>
            <a:miter lim="800000"/>
            <a:headEnd/>
            <a:tailEnd/>
          </a:ln>
        </p:spPr>
        <p:txBody>
          <a:bodyPr/>
          <a:lstStyle/>
          <a:p>
            <a:pPr algn="ctr" eaLnBrk="0" hangingPunct="0"/>
            <a:r>
              <a:rPr lang="ru-RU" altLang="ru-RU" sz="1400">
                <a:solidFill>
                  <a:srgbClr val="800080"/>
                </a:solidFill>
                <a:latin typeface="Times New Roman" pitchFamily="18" charset="0"/>
                <a:cs typeface="Times New Roman" pitchFamily="18" charset="0"/>
              </a:rPr>
              <a:t>кровеносные сосуды</a:t>
            </a:r>
          </a:p>
        </p:txBody>
      </p:sp>
      <p:sp>
        <p:nvSpPr>
          <p:cNvPr id="14347" name="Text Box 17"/>
          <p:cNvSpPr txBox="1">
            <a:spLocks noChangeArrowheads="1"/>
          </p:cNvSpPr>
          <p:nvPr/>
        </p:nvSpPr>
        <p:spPr bwMode="auto">
          <a:xfrm>
            <a:off x="7431088" y="2687638"/>
            <a:ext cx="1377950" cy="603250"/>
          </a:xfrm>
          <a:prstGeom prst="rect">
            <a:avLst/>
          </a:prstGeom>
          <a:solidFill>
            <a:srgbClr val="FFFFFF"/>
          </a:solidFill>
          <a:ln w="9525">
            <a:solidFill>
              <a:srgbClr val="000000"/>
            </a:solidFill>
            <a:miter lim="800000"/>
            <a:headEnd/>
            <a:tailEnd/>
          </a:ln>
        </p:spPr>
        <p:txBody>
          <a:bodyPr/>
          <a:lstStyle/>
          <a:p>
            <a:pPr algn="ctr" eaLnBrk="0" hangingPunct="0"/>
            <a:r>
              <a:rPr lang="ru-RU" altLang="ru-RU" sz="1200">
                <a:solidFill>
                  <a:srgbClr val="CC0099"/>
                </a:solidFill>
                <a:latin typeface="Times New Roman" pitchFamily="18" charset="0"/>
                <a:cs typeface="Times New Roman" pitchFamily="18" charset="0"/>
              </a:rPr>
              <a:t>общее расслабление сердца</a:t>
            </a:r>
            <a:endParaRPr lang="ru-RU" altLang="ru-RU">
              <a:solidFill>
                <a:srgbClr val="CC0099"/>
              </a:solidFill>
              <a:latin typeface="Times New Roman" pitchFamily="18" charset="0"/>
              <a:cs typeface="Times New Roman" pitchFamily="18" charset="0"/>
            </a:endParaRPr>
          </a:p>
        </p:txBody>
      </p:sp>
      <p:sp>
        <p:nvSpPr>
          <p:cNvPr id="14348" name="Text Box 16"/>
          <p:cNvSpPr txBox="1">
            <a:spLocks noChangeArrowheads="1"/>
          </p:cNvSpPr>
          <p:nvPr/>
        </p:nvSpPr>
        <p:spPr bwMode="auto">
          <a:xfrm>
            <a:off x="5170488" y="2855913"/>
            <a:ext cx="1735137" cy="407987"/>
          </a:xfrm>
          <a:prstGeom prst="rect">
            <a:avLst/>
          </a:prstGeom>
          <a:solidFill>
            <a:srgbClr val="FFFFFF"/>
          </a:solidFill>
          <a:ln w="9525">
            <a:solidFill>
              <a:srgbClr val="000000"/>
            </a:solidFill>
            <a:miter lim="800000"/>
            <a:headEnd/>
            <a:tailEnd/>
          </a:ln>
        </p:spPr>
        <p:txBody>
          <a:bodyPr/>
          <a:lstStyle/>
          <a:p>
            <a:pPr algn="ctr" eaLnBrk="0" hangingPunct="0"/>
            <a:r>
              <a:rPr lang="ru-RU" altLang="ru-RU" sz="1200">
                <a:solidFill>
                  <a:srgbClr val="CC0099"/>
                </a:solidFill>
                <a:cs typeface="Times New Roman" pitchFamily="18" charset="0"/>
              </a:rPr>
              <a:t>сокращение желудочков</a:t>
            </a:r>
            <a:endParaRPr lang="ru-RU" altLang="ru-RU">
              <a:solidFill>
                <a:srgbClr val="CC0099"/>
              </a:solidFill>
            </a:endParaRPr>
          </a:p>
        </p:txBody>
      </p:sp>
      <p:sp>
        <p:nvSpPr>
          <p:cNvPr id="14349" name="Text Box 20"/>
          <p:cNvSpPr txBox="1">
            <a:spLocks noChangeArrowheads="1"/>
          </p:cNvSpPr>
          <p:nvPr/>
        </p:nvSpPr>
        <p:spPr bwMode="auto">
          <a:xfrm>
            <a:off x="5873750" y="2193925"/>
            <a:ext cx="1433513" cy="420688"/>
          </a:xfrm>
          <a:prstGeom prst="rect">
            <a:avLst/>
          </a:prstGeom>
          <a:solidFill>
            <a:srgbClr val="FFFFFF"/>
          </a:solidFill>
          <a:ln w="9525">
            <a:solidFill>
              <a:srgbClr val="000000"/>
            </a:solidFill>
            <a:miter lim="800000"/>
            <a:headEnd/>
            <a:tailEnd/>
          </a:ln>
        </p:spPr>
        <p:txBody>
          <a:bodyPr/>
          <a:lstStyle/>
          <a:p>
            <a:pPr algn="ctr" eaLnBrk="0" hangingPunct="0"/>
            <a:r>
              <a:rPr lang="ru-RU" altLang="ru-RU" sz="1200">
                <a:solidFill>
                  <a:srgbClr val="CC0099"/>
                </a:solidFill>
                <a:latin typeface="Times New Roman" pitchFamily="18" charset="0"/>
                <a:cs typeface="Times New Roman" pitchFamily="18" charset="0"/>
              </a:rPr>
              <a:t>Сокращение предсердий</a:t>
            </a:r>
          </a:p>
        </p:txBody>
      </p:sp>
      <p:sp>
        <p:nvSpPr>
          <p:cNvPr id="15" name="Text Box 15"/>
          <p:cNvSpPr txBox="1">
            <a:spLocks noChangeArrowheads="1"/>
          </p:cNvSpPr>
          <p:nvPr/>
        </p:nvSpPr>
        <p:spPr bwMode="auto">
          <a:xfrm rot="16200000">
            <a:off x="5669757" y="727869"/>
            <a:ext cx="341312" cy="2152650"/>
          </a:xfrm>
          <a:prstGeom prst="rect">
            <a:avLst/>
          </a:prstGeom>
          <a:solidFill>
            <a:srgbClr val="FFFFFF"/>
          </a:solidFill>
          <a:ln w="9525">
            <a:solidFill>
              <a:srgbClr val="000000"/>
            </a:solidFill>
            <a:miter lim="800000"/>
            <a:headEnd/>
            <a:tailEnd/>
          </a:ln>
        </p:spPr>
        <p:txBody>
          <a:bodyPr vert="vert"/>
          <a:lstStyle/>
          <a:p>
            <a:pPr eaLnBrk="0" hangingPunct="0">
              <a:defRPr/>
            </a:pPr>
            <a:r>
              <a:rPr lang="ru-RU" altLang="ru-RU" sz="1400" dirty="0">
                <a:solidFill>
                  <a:srgbClr val="800080"/>
                </a:solidFill>
                <a:latin typeface="Times New Roman" pitchFamily="18" charset="0"/>
                <a:cs typeface="Times New Roman" pitchFamily="18" charset="0"/>
              </a:rPr>
              <a:t> Сердечный цикл -0,8 сек</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a:solidFill>
                  <a:prstClr val="black"/>
                </a:solidFill>
                <a:latin typeface="Times New Roman" pitchFamily="18" charset="0"/>
                <a:cs typeface="Times New Roman" pitchFamily="18" charset="0"/>
              </a:rPr>
              <a:t>Функциональная </a:t>
            </a:r>
            <a:r>
              <a:rPr lang="ru-RU" sz="4000" b="1" dirty="0" smtClean="0">
                <a:solidFill>
                  <a:prstClr val="black"/>
                </a:solidFill>
                <a:latin typeface="Times New Roman" pitchFamily="18" charset="0"/>
                <a:cs typeface="Times New Roman" pitchFamily="18" charset="0"/>
              </a:rPr>
              <a:t>грамотность</a:t>
            </a:r>
            <a:endParaRPr lang="ru-RU" dirty="0"/>
          </a:p>
        </p:txBody>
      </p:sp>
      <p:sp>
        <p:nvSpPr>
          <p:cNvPr id="3" name="Объект 2"/>
          <p:cNvSpPr>
            <a:spLocks noGrp="1"/>
          </p:cNvSpPr>
          <p:nvPr>
            <p:ph idx="1"/>
          </p:nvPr>
        </p:nvSpPr>
        <p:spPr/>
        <p:txBody>
          <a:bodyPr/>
          <a:lstStyle/>
          <a:p>
            <a:r>
              <a:rPr lang="ru-RU" dirty="0" smtClean="0"/>
              <a:t>Способность решать учебные задачи и жизненные проблемные ситуации на основе сформированных предметных, </a:t>
            </a:r>
            <a:r>
              <a:rPr lang="ru-RU" dirty="0" err="1" smtClean="0"/>
              <a:t>метапредметных</a:t>
            </a:r>
            <a:r>
              <a:rPr lang="ru-RU" dirty="0" smtClean="0"/>
              <a:t> и универсальных способов деятельности.</a:t>
            </a:r>
            <a:endParaRPr lang="ru-RU" dirty="0"/>
          </a:p>
        </p:txBody>
      </p:sp>
    </p:spTree>
    <p:extLst>
      <p:ext uri="{BB962C8B-B14F-4D97-AF65-F5344CB8AC3E}">
        <p14:creationId xmlns:p14="http://schemas.microsoft.com/office/powerpoint/2010/main" val="1152555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025" y="123825"/>
            <a:ext cx="8442325" cy="681038"/>
          </a:xfrm>
        </p:spPr>
        <p:txBody>
          <a:bodyPr>
            <a:normAutofit fontScale="90000"/>
          </a:bodyPr>
          <a:lstStyle/>
          <a:p>
            <a:pPr>
              <a:defRPr/>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Прием «Что это?» или «Черный ящик»</a:t>
            </a:r>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363" name="Picture 2" descr="C:\Users\Гайни\Desktop\скачанные файлы.jpg"/>
          <p:cNvPicPr>
            <a:picLocks noGrp="1" noChangeAspect="1" noChangeArrowheads="1"/>
          </p:cNvPicPr>
          <p:nvPr>
            <p:ph idx="1"/>
          </p:nvPr>
        </p:nvPicPr>
        <p:blipFill>
          <a:blip r:embed="rId2"/>
          <a:srcRect/>
          <a:stretch>
            <a:fillRect/>
          </a:stretch>
        </p:blipFill>
        <p:spPr>
          <a:xfrm>
            <a:off x="196850" y="5445125"/>
            <a:ext cx="1606550" cy="1198563"/>
          </a:xfrm>
          <a:noFill/>
        </p:spPr>
      </p:pic>
      <p:pic>
        <p:nvPicPr>
          <p:cNvPr id="15364" name="Picture 3" descr="C:\Users\Гайни\Desktop\images.jpg"/>
          <p:cNvPicPr>
            <a:picLocks noChangeAspect="1" noChangeArrowheads="1"/>
          </p:cNvPicPr>
          <p:nvPr/>
        </p:nvPicPr>
        <p:blipFill>
          <a:blip r:embed="rId3"/>
          <a:srcRect/>
          <a:stretch>
            <a:fillRect/>
          </a:stretch>
        </p:blipFill>
        <p:spPr bwMode="auto">
          <a:xfrm>
            <a:off x="7534275" y="5272088"/>
            <a:ext cx="1452563" cy="1452562"/>
          </a:xfrm>
          <a:prstGeom prst="rect">
            <a:avLst/>
          </a:prstGeom>
          <a:noFill/>
          <a:ln w="9525">
            <a:noFill/>
            <a:miter lim="800000"/>
            <a:headEnd/>
            <a:tailEnd/>
          </a:ln>
        </p:spPr>
      </p:pic>
      <p:sp>
        <p:nvSpPr>
          <p:cNvPr id="6" name="Заголовок 1"/>
          <p:cNvSpPr txBox="1">
            <a:spLocks/>
          </p:cNvSpPr>
          <p:nvPr/>
        </p:nvSpPr>
        <p:spPr bwMode="auto">
          <a:xfrm>
            <a:off x="219075" y="1009650"/>
            <a:ext cx="8440738" cy="5538788"/>
          </a:xfrm>
          <a:prstGeom prst="rect">
            <a:avLst/>
          </a:prstGeom>
          <a:noFill/>
          <a:ln>
            <a:noFill/>
          </a:ln>
          <a:extLst/>
        </p:spPr>
        <p:txBody>
          <a:bodyPr anchor="b"/>
          <a:lst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a:lstStyle>
          <a:p>
            <a:pPr>
              <a:defRPr/>
            </a:pPr>
            <a:r>
              <a:rPr lang="ru-RU" sz="2400"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a:t>
            </a:r>
            <a:r>
              <a:rPr lang="ru-RU" sz="2000"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каком органе идет речь?</a:t>
            </a:r>
          </a:p>
          <a:p>
            <a:pPr>
              <a:defRPr/>
            </a:pPr>
            <a:r>
              <a:rPr lang="ru-RU" sz="2400" kern="0" dirty="0" smtClean="0">
                <a:latin typeface="Times New Roman" panose="02020603050405020304" pitchFamily="18" charset="0"/>
                <a:cs typeface="Times New Roman" panose="02020603050405020304" pitchFamily="18" charset="0"/>
              </a:rPr>
              <a:t>Располагается в грудной полости.</a:t>
            </a:r>
          </a:p>
          <a:p>
            <a:pPr>
              <a:defRPr/>
            </a:pPr>
            <a:r>
              <a:rPr lang="ru-RU" sz="2400" kern="0" dirty="0" smtClean="0">
                <a:latin typeface="Times New Roman" panose="02020603050405020304" pitchFamily="18" charset="0"/>
                <a:cs typeface="Times New Roman" panose="02020603050405020304" pitchFamily="18" charset="0"/>
              </a:rPr>
              <a:t>Обеспечивает одностороннее движение крови по сосудам, выполняя функцию «насоса» в организме.</a:t>
            </a:r>
          </a:p>
          <a:p>
            <a:pPr>
              <a:defRPr/>
            </a:pPr>
            <a:r>
              <a:rPr lang="ru-RU" sz="2400" kern="0" dirty="0" smtClean="0">
                <a:latin typeface="Times New Roman" panose="02020603050405020304" pitchFamily="18" charset="0"/>
                <a:cs typeface="Times New Roman" panose="02020603050405020304" pitchFamily="18" charset="0"/>
              </a:rPr>
              <a:t>Масса органа у взрослого человека 300 гр.</a:t>
            </a:r>
          </a:p>
          <a:p>
            <a:pPr>
              <a:defRPr/>
            </a:pPr>
            <a:r>
              <a:rPr lang="ru-RU" sz="2400" kern="0" dirty="0" smtClean="0">
                <a:latin typeface="Times New Roman" panose="02020603050405020304" pitchFamily="18" charset="0"/>
                <a:cs typeface="Times New Roman" panose="02020603050405020304" pitchFamily="18" charset="0"/>
              </a:rPr>
              <a:t>Имеет 3 слоя: перикард, миокард и эндокард.</a:t>
            </a:r>
          </a:p>
          <a:p>
            <a:pPr>
              <a:defRPr/>
            </a:pPr>
            <a:r>
              <a:rPr lang="ru-RU" sz="2400" kern="0" dirty="0" smtClean="0">
                <a:latin typeface="Times New Roman" panose="02020603050405020304" pitchFamily="18" charset="0"/>
                <a:cs typeface="Times New Roman" panose="02020603050405020304" pitchFamily="18" charset="0"/>
              </a:rPr>
              <a:t>Состоит из 4 камер: 2 предсердий и 2 желудочков.</a:t>
            </a:r>
          </a:p>
          <a:p>
            <a:pPr>
              <a:defRPr/>
            </a:pPr>
            <a:r>
              <a:rPr lang="ru-RU" sz="2400" kern="0" dirty="0" smtClean="0">
                <a:latin typeface="Times New Roman" panose="02020603050405020304" pitchFamily="18" charset="0"/>
                <a:cs typeface="Times New Roman" panose="02020603050405020304" pitchFamily="18" charset="0"/>
              </a:rPr>
              <a:t>Между предсердиями и желудочками располагаются створчатые клапаны: в правой части сердца – трехстворчатый клапан, а </a:t>
            </a:r>
            <a:r>
              <a:rPr lang="ru-RU" sz="2400" kern="0" dirty="0" err="1" smtClean="0">
                <a:latin typeface="Times New Roman" panose="02020603050405020304" pitchFamily="18" charset="0"/>
                <a:cs typeface="Times New Roman" panose="02020603050405020304" pitchFamily="18" charset="0"/>
              </a:rPr>
              <a:t>влевой</a:t>
            </a:r>
            <a:r>
              <a:rPr lang="ru-RU" sz="2400" kern="0" dirty="0" smtClean="0">
                <a:latin typeface="Times New Roman" panose="02020603050405020304" pitchFamily="18" charset="0"/>
                <a:cs typeface="Times New Roman" panose="02020603050405020304" pitchFamily="18" charset="0"/>
              </a:rPr>
              <a:t> части –митральный клапан.</a:t>
            </a:r>
          </a:p>
          <a:p>
            <a:pPr>
              <a:defRPr/>
            </a:pPr>
            <a:r>
              <a:rPr lang="ru-RU" sz="2400" kern="0" dirty="0" smtClean="0">
                <a:latin typeface="Times New Roman" panose="02020603050405020304" pitchFamily="18" charset="0"/>
                <a:cs typeface="Times New Roman" panose="02020603050405020304" pitchFamily="18" charset="0"/>
              </a:rPr>
              <a:t>Между желудочками и сосудами располагаются  полулунные клапаны и т. д.</a:t>
            </a:r>
          </a:p>
          <a:p>
            <a:pPr>
              <a:defRPr/>
            </a:pPr>
            <a:endParaRPr lang="ru-RU" kern="0" dirty="0" smtClean="0">
              <a:solidFill>
                <a:srgbClr val="001642"/>
              </a:solidFill>
              <a:latin typeface="Times New Roman" panose="02020603050405020304" pitchFamily="18" charset="0"/>
              <a:cs typeface="Times New Roman" panose="02020603050405020304" pitchFamily="18" charset="0"/>
            </a:endParaRPr>
          </a:p>
          <a:p>
            <a:pPr>
              <a:defRPr/>
            </a:pPr>
            <a:endParaRPr lang="ru-RU"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ONSAI3"/>
          <p:cNvPicPr>
            <a:picLocks noGrp="1" noChangeAspect="1" noChangeArrowheads="1"/>
          </p:cNvPicPr>
          <p:nvPr>
            <p:ph idx="1"/>
          </p:nvPr>
        </p:nvPicPr>
        <p:blipFill>
          <a:blip r:embed="rId2">
            <a:lum bright="6000"/>
          </a:blip>
          <a:srcRect l="339" t="1465" r="1112" b="23958"/>
          <a:stretch>
            <a:fillRect/>
          </a:stretch>
        </p:blipFill>
        <p:spPr>
          <a:xfrm>
            <a:off x="1092200" y="0"/>
            <a:ext cx="7383463" cy="6858000"/>
          </a:xfrm>
          <a:solidFill>
            <a:schemeClr val="bg1"/>
          </a:solidFill>
        </p:spPr>
      </p:pic>
      <p:sp>
        <p:nvSpPr>
          <p:cNvPr id="16387" name="Text Box 7"/>
          <p:cNvSpPr txBox="1">
            <a:spLocks noChangeArrowheads="1"/>
          </p:cNvSpPr>
          <p:nvPr/>
        </p:nvSpPr>
        <p:spPr bwMode="auto">
          <a:xfrm rot="-271972">
            <a:off x="3097213" y="1081088"/>
            <a:ext cx="889000" cy="277812"/>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001642"/>
                </a:solidFill>
                <a:latin typeface="Times New Roman" pitchFamily="18" charset="0"/>
                <a:cs typeface="Times New Roman" pitchFamily="18" charset="0"/>
              </a:rPr>
              <a:t>курение</a:t>
            </a:r>
          </a:p>
        </p:txBody>
      </p:sp>
      <p:sp>
        <p:nvSpPr>
          <p:cNvPr id="16388" name="Text Box 8"/>
          <p:cNvSpPr txBox="1">
            <a:spLocks noChangeArrowheads="1"/>
          </p:cNvSpPr>
          <p:nvPr/>
        </p:nvSpPr>
        <p:spPr bwMode="auto">
          <a:xfrm rot="922147">
            <a:off x="1292225" y="3830638"/>
            <a:ext cx="1000125" cy="276225"/>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001642"/>
                </a:solidFill>
                <a:latin typeface="Times New Roman" pitchFamily="18" charset="0"/>
                <a:cs typeface="Times New Roman" pitchFamily="18" charset="0"/>
              </a:rPr>
              <a:t>холестерин</a:t>
            </a:r>
          </a:p>
        </p:txBody>
      </p:sp>
      <p:sp>
        <p:nvSpPr>
          <p:cNvPr id="16389" name="Text Box 9"/>
          <p:cNvSpPr txBox="1">
            <a:spLocks noChangeArrowheads="1"/>
          </p:cNvSpPr>
          <p:nvPr/>
        </p:nvSpPr>
        <p:spPr bwMode="auto">
          <a:xfrm rot="1631084">
            <a:off x="4783138" y="422275"/>
            <a:ext cx="923925" cy="276225"/>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001642"/>
                </a:solidFill>
                <a:latin typeface="Times New Roman" pitchFamily="18" charset="0"/>
                <a:cs typeface="Times New Roman" pitchFamily="18" charset="0"/>
              </a:rPr>
              <a:t>алкоголь</a:t>
            </a:r>
          </a:p>
        </p:txBody>
      </p:sp>
      <p:sp>
        <p:nvSpPr>
          <p:cNvPr id="16390" name="Text Box 10"/>
          <p:cNvSpPr txBox="1">
            <a:spLocks noChangeArrowheads="1"/>
          </p:cNvSpPr>
          <p:nvPr/>
        </p:nvSpPr>
        <p:spPr bwMode="auto">
          <a:xfrm rot="362346">
            <a:off x="1895475" y="3311525"/>
            <a:ext cx="1044575" cy="276225"/>
          </a:xfrm>
          <a:prstGeom prst="rect">
            <a:avLst/>
          </a:prstGeom>
          <a:solidFill>
            <a:schemeClr val="bg1"/>
          </a:solidFill>
          <a:ln w="12700">
            <a:solidFill>
              <a:schemeClr val="tx1"/>
            </a:solidFill>
            <a:miter lim="800000"/>
            <a:headEnd/>
            <a:tailEnd/>
          </a:ln>
        </p:spPr>
        <p:txBody>
          <a:bodyPr wrap="none">
            <a:spAutoFit/>
          </a:bodyPr>
          <a:lstStyle/>
          <a:p>
            <a:r>
              <a:rPr lang="ru-RU" altLang="ru-RU" sz="1200">
                <a:solidFill>
                  <a:srgbClr val="001642"/>
                </a:solidFill>
                <a:latin typeface="Times New Roman" pitchFamily="18" charset="0"/>
                <a:cs typeface="Times New Roman" pitchFamily="18" charset="0"/>
              </a:rPr>
              <a:t>Лишний вес</a:t>
            </a:r>
          </a:p>
        </p:txBody>
      </p:sp>
      <p:sp>
        <p:nvSpPr>
          <p:cNvPr id="16391" name="Text Box 11"/>
          <p:cNvSpPr txBox="1">
            <a:spLocks noChangeArrowheads="1"/>
          </p:cNvSpPr>
          <p:nvPr/>
        </p:nvSpPr>
        <p:spPr bwMode="auto">
          <a:xfrm rot="-5400000">
            <a:off x="3628231" y="4795044"/>
            <a:ext cx="2828925" cy="522288"/>
          </a:xfrm>
          <a:prstGeom prst="rect">
            <a:avLst/>
          </a:prstGeom>
          <a:solidFill>
            <a:schemeClr val="bg1"/>
          </a:solidFill>
          <a:ln w="12700">
            <a:solidFill>
              <a:schemeClr val="tx1"/>
            </a:solidFill>
            <a:miter lim="800000"/>
            <a:headEnd/>
            <a:tailEnd/>
          </a:ln>
        </p:spPr>
        <p:txBody>
          <a:bodyPr>
            <a:spAutoFit/>
          </a:bodyPr>
          <a:lstStyle/>
          <a:p>
            <a:pPr algn="ctr"/>
            <a:r>
              <a:rPr lang="ru-RU" altLang="ru-RU" sz="1400">
                <a:solidFill>
                  <a:srgbClr val="FF0000"/>
                </a:solidFill>
                <a:latin typeface="Times New Roman" pitchFamily="18" charset="0"/>
                <a:cs typeface="Times New Roman" pitchFamily="18" charset="0"/>
              </a:rPr>
              <a:t>Причины сердечно- сосудистых </a:t>
            </a:r>
          </a:p>
          <a:p>
            <a:pPr algn="ctr"/>
            <a:r>
              <a:rPr lang="ru-RU" altLang="ru-RU" sz="1400">
                <a:solidFill>
                  <a:srgbClr val="FF0000"/>
                </a:solidFill>
                <a:latin typeface="Times New Roman" pitchFamily="18" charset="0"/>
                <a:cs typeface="Times New Roman" pitchFamily="18" charset="0"/>
              </a:rPr>
              <a:t>заболеваний?</a:t>
            </a:r>
          </a:p>
        </p:txBody>
      </p:sp>
      <p:sp>
        <p:nvSpPr>
          <p:cNvPr id="16392" name="Text Box 12"/>
          <p:cNvSpPr txBox="1">
            <a:spLocks noChangeArrowheads="1"/>
          </p:cNvSpPr>
          <p:nvPr/>
        </p:nvSpPr>
        <p:spPr bwMode="auto">
          <a:xfrm rot="2237555">
            <a:off x="2730500" y="4560888"/>
            <a:ext cx="1458913" cy="522287"/>
          </a:xfrm>
          <a:prstGeom prst="rect">
            <a:avLst/>
          </a:prstGeom>
          <a:solidFill>
            <a:schemeClr val="bg1"/>
          </a:solidFill>
          <a:ln w="12700">
            <a:solidFill>
              <a:schemeClr val="tx1"/>
            </a:solidFill>
            <a:miter lim="800000"/>
            <a:headEnd/>
            <a:tailEnd/>
          </a:ln>
        </p:spPr>
        <p:txBody>
          <a:bodyPr>
            <a:spAutoFit/>
          </a:bodyPr>
          <a:lstStyle/>
          <a:p>
            <a:r>
              <a:rPr lang="ru-RU" altLang="ru-RU" sz="1400">
                <a:solidFill>
                  <a:srgbClr val="CC0099"/>
                </a:solidFill>
                <a:latin typeface="Times New Roman" pitchFamily="18" charset="0"/>
                <a:cs typeface="Times New Roman" pitchFamily="18" charset="0"/>
              </a:rPr>
              <a:t>Не правильное питание</a:t>
            </a:r>
          </a:p>
        </p:txBody>
      </p:sp>
      <p:sp>
        <p:nvSpPr>
          <p:cNvPr id="16393" name="Text Box 13"/>
          <p:cNvSpPr txBox="1">
            <a:spLocks noChangeArrowheads="1"/>
          </p:cNvSpPr>
          <p:nvPr/>
        </p:nvSpPr>
        <p:spPr bwMode="auto">
          <a:xfrm rot="2083696">
            <a:off x="4302125" y="1306513"/>
            <a:ext cx="1579563" cy="277812"/>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CC0099"/>
                </a:solidFill>
                <a:latin typeface="Times New Roman" pitchFamily="18" charset="0"/>
                <a:cs typeface="Times New Roman" pitchFamily="18" charset="0"/>
              </a:rPr>
              <a:t>Вредные привычки</a:t>
            </a:r>
          </a:p>
        </p:txBody>
      </p:sp>
      <p:sp>
        <p:nvSpPr>
          <p:cNvPr id="16394" name="Text Box 15"/>
          <p:cNvSpPr txBox="1">
            <a:spLocks noChangeArrowheads="1"/>
          </p:cNvSpPr>
          <p:nvPr/>
        </p:nvSpPr>
        <p:spPr bwMode="auto">
          <a:xfrm rot="-289635">
            <a:off x="2425700" y="2568575"/>
            <a:ext cx="2068513" cy="276225"/>
          </a:xfrm>
          <a:prstGeom prst="rect">
            <a:avLst/>
          </a:prstGeom>
          <a:solidFill>
            <a:schemeClr val="bg1"/>
          </a:solidFill>
          <a:ln w="12700">
            <a:solidFill>
              <a:schemeClr val="tx1"/>
            </a:solidFill>
            <a:miter lim="800000"/>
            <a:headEnd/>
            <a:tailEnd/>
          </a:ln>
        </p:spPr>
        <p:txBody>
          <a:bodyPr wrap="none">
            <a:spAutoFit/>
          </a:bodyPr>
          <a:lstStyle/>
          <a:p>
            <a:r>
              <a:rPr lang="ru-RU" altLang="ru-RU" sz="1200">
                <a:solidFill>
                  <a:srgbClr val="001642"/>
                </a:solidFill>
                <a:latin typeface="Times New Roman" pitchFamily="18" charset="0"/>
                <a:cs typeface="Times New Roman" pitchFamily="18" charset="0"/>
              </a:rPr>
              <a:t>вредные пищевые добавки</a:t>
            </a:r>
          </a:p>
        </p:txBody>
      </p:sp>
      <p:sp>
        <p:nvSpPr>
          <p:cNvPr id="16395" name="Text Box 13"/>
          <p:cNvSpPr txBox="1">
            <a:spLocks noChangeArrowheads="1"/>
          </p:cNvSpPr>
          <p:nvPr/>
        </p:nvSpPr>
        <p:spPr bwMode="auto">
          <a:xfrm rot="-347402">
            <a:off x="4779963" y="3022600"/>
            <a:ext cx="1822450" cy="277813"/>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CC0099"/>
                </a:solidFill>
                <a:latin typeface="Times New Roman" pitchFamily="18" charset="0"/>
                <a:cs typeface="Times New Roman" pitchFamily="18" charset="0"/>
              </a:rPr>
              <a:t>не занимаются спортом</a:t>
            </a:r>
          </a:p>
        </p:txBody>
      </p:sp>
      <p:sp>
        <p:nvSpPr>
          <p:cNvPr id="16396" name="Text Box 9"/>
          <p:cNvSpPr txBox="1">
            <a:spLocks noChangeArrowheads="1"/>
          </p:cNvSpPr>
          <p:nvPr/>
        </p:nvSpPr>
        <p:spPr bwMode="auto">
          <a:xfrm rot="1631084">
            <a:off x="6926263" y="4033838"/>
            <a:ext cx="1379537" cy="276225"/>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001642"/>
                </a:solidFill>
                <a:latin typeface="Times New Roman" pitchFamily="18" charset="0"/>
                <a:cs typeface="Times New Roman" pitchFamily="18" charset="0"/>
              </a:rPr>
              <a:t>гиподинамия</a:t>
            </a:r>
          </a:p>
        </p:txBody>
      </p:sp>
      <p:sp>
        <p:nvSpPr>
          <p:cNvPr id="16397" name="Text Box 9"/>
          <p:cNvSpPr txBox="1">
            <a:spLocks noChangeArrowheads="1"/>
          </p:cNvSpPr>
          <p:nvPr/>
        </p:nvSpPr>
        <p:spPr bwMode="auto">
          <a:xfrm rot="1631084">
            <a:off x="5983288" y="3898900"/>
            <a:ext cx="1258887" cy="276225"/>
          </a:xfrm>
          <a:prstGeom prst="rect">
            <a:avLst/>
          </a:prstGeom>
          <a:solidFill>
            <a:schemeClr val="bg1"/>
          </a:solidFill>
          <a:ln w="12700">
            <a:solidFill>
              <a:schemeClr val="tx1"/>
            </a:solidFill>
            <a:miter lim="800000"/>
            <a:headEnd/>
            <a:tailEnd/>
          </a:ln>
        </p:spPr>
        <p:txBody>
          <a:bodyPr>
            <a:spAutoFit/>
          </a:bodyPr>
          <a:lstStyle/>
          <a:p>
            <a:r>
              <a:rPr lang="ru-RU" altLang="ru-RU" sz="1200">
                <a:solidFill>
                  <a:srgbClr val="001642"/>
                </a:solidFill>
                <a:latin typeface="Times New Roman" pitchFamily="18" charset="0"/>
                <a:cs typeface="Times New Roman" pitchFamily="18" charset="0"/>
              </a:rPr>
              <a:t>Лишний вес</a:t>
            </a:r>
          </a:p>
        </p:txBody>
      </p:sp>
      <p:sp>
        <p:nvSpPr>
          <p:cNvPr id="2" name="TextBox 1"/>
          <p:cNvSpPr txBox="1"/>
          <p:nvPr/>
        </p:nvSpPr>
        <p:spPr>
          <a:xfrm rot="18575552">
            <a:off x="-686593" y="1515268"/>
            <a:ext cx="4457700" cy="646113"/>
          </a:xfrm>
          <a:prstGeom prst="rect">
            <a:avLst/>
          </a:prstGeom>
          <a:noFill/>
        </p:spPr>
        <p:txBody>
          <a:bodyPr wrap="none">
            <a:spAutoFit/>
          </a:bodyPr>
          <a:lstStyle/>
          <a:p>
            <a:pPr>
              <a:defRPr/>
            </a:pPr>
            <a:r>
              <a:rPr lang="ru-RU"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Дерево </a:t>
            </a: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предсказаний</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idx="4294967295"/>
          </p:nvPr>
        </p:nvSpPr>
        <p:spPr>
          <a:xfrm>
            <a:off x="424763" y="165456"/>
            <a:ext cx="8869362" cy="466725"/>
          </a:xfrm>
        </p:spPr>
        <p:txBody>
          <a:bodyPr>
            <a:noAutofit/>
          </a:bodyPr>
          <a:lstStyle/>
          <a:p>
            <a:pPr eaLnBrk="1" hangingPunct="1">
              <a:defRPr/>
            </a:pPr>
            <a:r>
              <a:rPr lang="ru-RU" altLang="ru-RU" sz="3200" b="1" dirty="0" smtClean="0">
                <a:effectLst>
                  <a:outerShdw blurRad="38100" dist="38100" dir="2700000" algn="tl">
                    <a:srgbClr val="000000">
                      <a:alpha val="43137"/>
                    </a:srgbClr>
                  </a:outerShdw>
                </a:effectLst>
                <a:latin typeface="Times New Roman" pitchFamily="18" charset="0"/>
                <a:cs typeface="Times New Roman" pitchFamily="18" charset="0"/>
              </a:rPr>
              <a:t>Приемы, используемые на стадии осмысления</a:t>
            </a:r>
          </a:p>
        </p:txBody>
      </p:sp>
      <p:sp>
        <p:nvSpPr>
          <p:cNvPr id="17411" name="Содержимое 2"/>
          <p:cNvSpPr>
            <a:spLocks noGrp="1"/>
          </p:cNvSpPr>
          <p:nvPr>
            <p:ph idx="4294967295"/>
          </p:nvPr>
        </p:nvSpPr>
        <p:spPr>
          <a:xfrm>
            <a:off x="272954" y="712788"/>
            <a:ext cx="8542433" cy="6035675"/>
          </a:xfrm>
        </p:spPr>
        <p:txBody>
          <a:bodyPr>
            <a:normAutofit lnSpcReduction="10000"/>
          </a:bodyPr>
          <a:lstStyle/>
          <a:p>
            <a:pPr eaLnBrk="1" hangingPunct="1"/>
            <a:r>
              <a:rPr lang="ru-RU" altLang="ru-RU" sz="1600" b="1" dirty="0" smtClean="0">
                <a:latin typeface="Times New Roman" pitchFamily="18" charset="0"/>
                <a:cs typeface="Times New Roman" pitchFamily="18" charset="0"/>
              </a:rPr>
              <a:t>Приёмы, работающие с таблицами</a:t>
            </a:r>
          </a:p>
          <a:p>
            <a:r>
              <a:rPr lang="ru-RU" altLang="ru-RU" sz="1600" b="1" dirty="0" smtClean="0">
                <a:latin typeface="Times New Roman" pitchFamily="18" charset="0"/>
                <a:cs typeface="Times New Roman" pitchFamily="18" charset="0"/>
              </a:rPr>
              <a:t>таблица ПМИ</a:t>
            </a:r>
          </a:p>
          <a:p>
            <a:r>
              <a:rPr lang="ru-RU" altLang="ru-RU" sz="1600" b="1" dirty="0" smtClean="0">
                <a:latin typeface="Times New Roman" pitchFamily="18" charset="0"/>
                <a:cs typeface="Times New Roman" pitchFamily="18" charset="0"/>
              </a:rPr>
              <a:t>таблица ЗХУ</a:t>
            </a:r>
          </a:p>
          <a:p>
            <a:r>
              <a:rPr lang="ru-RU" altLang="ru-RU" sz="1600" b="1" dirty="0" smtClean="0">
                <a:latin typeface="Times New Roman" pitchFamily="18" charset="0"/>
                <a:cs typeface="Times New Roman" pitchFamily="18" charset="0"/>
              </a:rPr>
              <a:t>таблица-синтез</a:t>
            </a:r>
          </a:p>
          <a:p>
            <a:r>
              <a:rPr lang="ru-RU" altLang="ru-RU" sz="1600" b="1" dirty="0" smtClean="0">
                <a:latin typeface="Times New Roman" pitchFamily="18" charset="0"/>
                <a:cs typeface="Times New Roman" pitchFamily="18" charset="0"/>
              </a:rPr>
              <a:t>сводная таблица</a:t>
            </a:r>
          </a:p>
          <a:p>
            <a:r>
              <a:rPr lang="ru-RU" altLang="ru-RU" sz="1600" b="1" dirty="0" smtClean="0">
                <a:latin typeface="Times New Roman" pitchFamily="18" charset="0"/>
                <a:cs typeface="Times New Roman" pitchFamily="18" charset="0"/>
              </a:rPr>
              <a:t>концептуальная таблица </a:t>
            </a:r>
          </a:p>
          <a:p>
            <a:r>
              <a:rPr lang="ru-RU" altLang="ru-RU" sz="1600" b="1" dirty="0" smtClean="0">
                <a:latin typeface="Times New Roman" pitchFamily="18" charset="0"/>
                <a:cs typeface="Times New Roman" pitchFamily="18" charset="0"/>
              </a:rPr>
              <a:t>таблица "Что? Где? Когда? Почему?«</a:t>
            </a:r>
          </a:p>
          <a:p>
            <a:r>
              <a:rPr lang="ru-RU" altLang="ru-RU" sz="1600" b="1" dirty="0" smtClean="0">
                <a:latin typeface="Times New Roman" pitchFamily="18" charset="0"/>
                <a:cs typeface="Times New Roman" pitchFamily="18" charset="0"/>
              </a:rPr>
              <a:t>Чтение с остановками</a:t>
            </a:r>
          </a:p>
          <a:p>
            <a:r>
              <a:rPr lang="ru-RU" altLang="ru-RU" sz="1600" b="1" dirty="0" smtClean="0">
                <a:latin typeface="Times New Roman" pitchFamily="18" charset="0"/>
                <a:cs typeface="Times New Roman" pitchFamily="18" charset="0"/>
              </a:rPr>
              <a:t>Прием </a:t>
            </a:r>
            <a:r>
              <a:rPr lang="ru-RU" altLang="ru-RU" sz="1600" b="1" dirty="0" err="1" smtClean="0">
                <a:latin typeface="Times New Roman" pitchFamily="18" charset="0"/>
                <a:cs typeface="Times New Roman" pitchFamily="18" charset="0"/>
              </a:rPr>
              <a:t>инсерт</a:t>
            </a:r>
            <a:r>
              <a:rPr lang="ru-RU" altLang="ru-RU" sz="1600" b="1" dirty="0" smtClean="0">
                <a:latin typeface="Times New Roman" pitchFamily="18" charset="0"/>
                <a:cs typeface="Times New Roman" pitchFamily="18" charset="0"/>
              </a:rPr>
              <a:t> (пометки на полях)</a:t>
            </a:r>
          </a:p>
          <a:p>
            <a:r>
              <a:rPr lang="ru-RU" altLang="ru-RU" sz="1600" b="1" dirty="0" smtClean="0">
                <a:latin typeface="Times New Roman" pitchFamily="18" charset="0"/>
                <a:cs typeface="Times New Roman" pitchFamily="18" charset="0"/>
              </a:rPr>
              <a:t>Прием «Бортовой журнал» (заполнение таблицы, состоящей из двух столбцов: известная информация, новая информация)</a:t>
            </a:r>
          </a:p>
          <a:p>
            <a:r>
              <a:rPr lang="ru-RU" altLang="ru-RU" sz="1600" b="1" dirty="0" smtClean="0">
                <a:latin typeface="Times New Roman" pitchFamily="18" charset="0"/>
                <a:cs typeface="Times New Roman" pitchFamily="18" charset="0"/>
              </a:rPr>
              <a:t>Прием «Сюжетная таблица» </a:t>
            </a:r>
          </a:p>
          <a:p>
            <a:r>
              <a:rPr lang="ru-RU" altLang="ru-RU" sz="1600" b="1" dirty="0" smtClean="0">
                <a:latin typeface="Times New Roman" pitchFamily="18" charset="0"/>
                <a:cs typeface="Times New Roman" pitchFamily="18" charset="0"/>
              </a:rPr>
              <a:t>Прием «Сводная таблица»</a:t>
            </a:r>
          </a:p>
          <a:p>
            <a:r>
              <a:rPr lang="ru-RU" altLang="ru-RU" sz="1600" b="1" dirty="0" smtClean="0">
                <a:latin typeface="Times New Roman" pitchFamily="18" charset="0"/>
                <a:cs typeface="Times New Roman" pitchFamily="18" charset="0"/>
              </a:rPr>
              <a:t>Прием «Тонкие и толстые вопросы».  Ромашка вопросов (ромашка </a:t>
            </a:r>
            <a:r>
              <a:rPr lang="ru-RU" altLang="ru-RU" sz="1600" b="1" dirty="0" err="1" smtClean="0">
                <a:latin typeface="Times New Roman" pitchFamily="18" charset="0"/>
                <a:cs typeface="Times New Roman" pitchFamily="18" charset="0"/>
              </a:rPr>
              <a:t>Блума</a:t>
            </a:r>
            <a:r>
              <a:rPr lang="ru-RU" altLang="ru-RU" sz="1600" b="1" dirty="0" smtClean="0">
                <a:latin typeface="Times New Roman" pitchFamily="18" charset="0"/>
                <a:cs typeface="Times New Roman" pitchFamily="18" charset="0"/>
              </a:rPr>
              <a:t>)</a:t>
            </a:r>
          </a:p>
          <a:p>
            <a:r>
              <a:rPr lang="ru-RU" altLang="ru-RU" sz="1600" b="1" dirty="0" smtClean="0">
                <a:latin typeface="Times New Roman" pitchFamily="18" charset="0"/>
                <a:cs typeface="Times New Roman" pitchFamily="18" charset="0"/>
              </a:rPr>
              <a:t>Прием «Зиг-</a:t>
            </a:r>
            <a:r>
              <a:rPr lang="ru-RU" altLang="ru-RU" sz="1600" b="1" dirty="0" err="1" smtClean="0">
                <a:latin typeface="Times New Roman" pitchFamily="18" charset="0"/>
                <a:cs typeface="Times New Roman" pitchFamily="18" charset="0"/>
              </a:rPr>
              <a:t>заг</a:t>
            </a:r>
            <a:r>
              <a:rPr lang="ru-RU" altLang="ru-RU" sz="1600" b="1" dirty="0" smtClean="0">
                <a:latin typeface="Times New Roman" pitchFamily="18" charset="0"/>
                <a:cs typeface="Times New Roman" pitchFamily="18" charset="0"/>
              </a:rPr>
              <a:t>»</a:t>
            </a:r>
          </a:p>
          <a:p>
            <a:r>
              <a:rPr lang="ru-RU" altLang="ru-RU" sz="1600" b="1" dirty="0" smtClean="0">
                <a:latin typeface="Times New Roman" pitchFamily="18" charset="0"/>
                <a:cs typeface="Times New Roman" pitchFamily="18" charset="0"/>
              </a:rPr>
              <a:t>Прием «Мое мнение»</a:t>
            </a:r>
          </a:p>
          <a:p>
            <a:r>
              <a:rPr lang="ru-RU" altLang="ru-RU" sz="1600" b="1" dirty="0" smtClean="0">
                <a:latin typeface="Times New Roman" pitchFamily="18" charset="0"/>
                <a:cs typeface="Times New Roman" pitchFamily="18" charset="0"/>
              </a:rPr>
              <a:t>Прием «Мозговой штурм»</a:t>
            </a:r>
          </a:p>
          <a:p>
            <a:r>
              <a:rPr lang="ru-RU" altLang="ru-RU" sz="1600" b="1" dirty="0" smtClean="0">
                <a:latin typeface="Times New Roman" pitchFamily="18" charset="0"/>
                <a:cs typeface="Times New Roman" pitchFamily="18" charset="0"/>
              </a:rPr>
              <a:t>Прием «</a:t>
            </a:r>
            <a:r>
              <a:rPr lang="ru-RU" altLang="ru-RU" sz="1600" b="1" dirty="0" err="1" smtClean="0">
                <a:latin typeface="Times New Roman" pitchFamily="18" charset="0"/>
                <a:cs typeface="Times New Roman" pitchFamily="18" charset="0"/>
              </a:rPr>
              <a:t>Фишбоун</a:t>
            </a:r>
            <a:r>
              <a:rPr lang="ru-RU" altLang="ru-RU" sz="1600" b="1" dirty="0" smtClean="0">
                <a:latin typeface="Times New Roman" pitchFamily="18" charset="0"/>
                <a:cs typeface="Times New Roman" pitchFamily="18" charset="0"/>
              </a:rPr>
              <a:t>»</a:t>
            </a:r>
          </a:p>
          <a:p>
            <a:r>
              <a:rPr lang="ru-RU" altLang="ru-RU" sz="1600" b="1" dirty="0" smtClean="0">
                <a:latin typeface="Times New Roman" pitchFamily="18" charset="0"/>
                <a:cs typeface="Times New Roman" pitchFamily="18" charset="0"/>
              </a:rPr>
              <a:t>Прием «Понятийное колесо»</a:t>
            </a:r>
          </a:p>
          <a:p>
            <a:r>
              <a:rPr lang="ru-RU" altLang="ru-RU" sz="1600" b="1" dirty="0" smtClean="0">
                <a:latin typeface="Times New Roman" pitchFamily="18" charset="0"/>
                <a:cs typeface="Times New Roman" pitchFamily="18" charset="0"/>
              </a:rPr>
              <a:t>Прием «Что? Где? Когда?» (заполнение таблицы из трех столбцов: что?, где?, когда?)</a:t>
            </a:r>
          </a:p>
          <a:p>
            <a:r>
              <a:rPr lang="ru-RU" altLang="ru-RU" sz="1600" b="1" dirty="0" smtClean="0">
                <a:latin typeface="Times New Roman" pitchFamily="18" charset="0"/>
                <a:cs typeface="Times New Roman" pitchFamily="18" charset="0"/>
              </a:rPr>
              <a:t>Прием «Мудрые совы»</a:t>
            </a:r>
          </a:p>
          <a:p>
            <a:pPr eaLnBrk="1" hangingPunct="1"/>
            <a:endParaRPr lang="ru-RU" altLang="ru-RU" sz="16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795338" y="301625"/>
            <a:ext cx="8224837" cy="493713"/>
          </a:xfrm>
        </p:spPr>
        <p:txBody>
          <a:bodyPr>
            <a:normAutofit fontScale="90000"/>
          </a:bodyPr>
          <a:lstStyle/>
          <a:p>
            <a:pPr>
              <a:defRPr/>
            </a:pPr>
            <a:r>
              <a:rPr lang="ru-RU" altLang="ru-RU"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Прием «Концептуальная таблица» </a:t>
            </a:r>
          </a:p>
        </p:txBody>
      </p:sp>
      <p:graphicFrame>
        <p:nvGraphicFramePr>
          <p:cNvPr id="3" name="Таблица 2"/>
          <p:cNvGraphicFramePr>
            <a:graphicFrameLocks noGrp="1"/>
          </p:cNvGraphicFramePr>
          <p:nvPr/>
        </p:nvGraphicFramePr>
        <p:xfrm>
          <a:off x="220663" y="1441450"/>
          <a:ext cx="8655051" cy="5249865"/>
        </p:xfrm>
        <a:graphic>
          <a:graphicData uri="http://schemas.openxmlformats.org/drawingml/2006/table">
            <a:tbl>
              <a:tblPr/>
              <a:tblGrid>
                <a:gridCol w="2885017"/>
                <a:gridCol w="2885017"/>
                <a:gridCol w="2885017"/>
              </a:tblGrid>
              <a:tr h="379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74003A"/>
                          </a:solidFill>
                          <a:effectLst/>
                          <a:latin typeface="Times New Roman" pitchFamily="18" charset="0"/>
                          <a:cs typeface="Times New Roman" pitchFamily="18" charset="0"/>
                        </a:rPr>
                        <a:t>    левая половина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74003A"/>
                          </a:solidFill>
                          <a:effectLst/>
                          <a:latin typeface="Times New Roman" pitchFamily="18" charset="0"/>
                          <a:cs typeface="Times New Roman" pitchFamily="18" charset="0"/>
                        </a:rPr>
                        <a:t>Линии сравнения</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74003A"/>
                          </a:solidFill>
                          <a:effectLst/>
                          <a:latin typeface="Times New Roman" pitchFamily="18" charset="0"/>
                          <a:cs typeface="Times New Roman" pitchFamily="18" charset="0"/>
                        </a:rPr>
                        <a:t>Правая половина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1.Из каких камер состоит?</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  Из каких  слоев состоят стенки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3.Толщина стенок сердца?</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4.Какие клапаны располагаются в данном отделе?</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5.Какой круг кровообращения  начинается  в желудочке?</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280">
                <a:tc>
                  <a:txBody>
                    <a:bodyPr/>
                    <a:lstStyle/>
                    <a:p>
                      <a:endParaRPr lang="ru-RU" sz="1400" b="1" dirty="0">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latin typeface="Times New Roman" panose="02020603050405020304" pitchFamily="18" charset="0"/>
                          <a:cs typeface="Times New Roman" panose="02020603050405020304" pitchFamily="18" charset="0"/>
                        </a:rPr>
                        <a:t>6. Какой круг кровообращения приносит кровь в предсердие?</a:t>
                      </a:r>
                      <a:endParaRPr lang="ru-RU" sz="1800" b="1" dirty="0">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93" name="Прямоугольник 4"/>
          <p:cNvSpPr>
            <a:spLocks noChangeArrowheads="1"/>
          </p:cNvSpPr>
          <p:nvPr/>
        </p:nvSpPr>
        <p:spPr bwMode="auto">
          <a:xfrm>
            <a:off x="258763" y="795338"/>
            <a:ext cx="8382000" cy="646112"/>
          </a:xfrm>
          <a:prstGeom prst="rect">
            <a:avLst/>
          </a:prstGeom>
          <a:noFill/>
          <a:ln w="9525">
            <a:noFill/>
            <a:miter lim="800000"/>
            <a:headEnd/>
            <a:tailEnd/>
          </a:ln>
        </p:spPr>
        <p:txBody>
          <a:bodyPr>
            <a:spAutoFit/>
          </a:bodyPr>
          <a:lstStyle/>
          <a:p>
            <a:pPr eaLnBrk="0" hangingPunct="0"/>
            <a:r>
              <a:rPr lang="ru-RU" altLang="ru-RU" i="1">
                <a:solidFill>
                  <a:srgbClr val="000000"/>
                </a:solidFill>
                <a:cs typeface="Times New Roman" pitchFamily="18" charset="0"/>
              </a:rPr>
              <a:t>Тема « Строение сердца»</a:t>
            </a:r>
            <a:endParaRPr lang="ru-RU" altLang="ru-RU">
              <a:solidFill>
                <a:srgbClr val="000000"/>
              </a:solidFill>
            </a:endParaRPr>
          </a:p>
          <a:p>
            <a:pPr eaLnBrk="0" hangingPunct="0"/>
            <a:r>
              <a:rPr lang="ru-RU" altLang="ru-RU">
                <a:solidFill>
                  <a:srgbClr val="000000"/>
                </a:solidFill>
                <a:cs typeface="Times New Roman" pitchFamily="18" charset="0"/>
              </a:rPr>
              <a:t>Сравните строение левой и правой половин сердца.</a:t>
            </a:r>
            <a:endParaRPr lang="ru-RU" altLang="ru-RU">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pPr>
              <a:defRPr/>
            </a:pPr>
            <a:r>
              <a:rPr lang="ru-RU"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100" b="1" dirty="0" smtClean="0">
                <a:latin typeface="Times New Roman" pitchFamily="18" charset="0"/>
                <a:cs typeface="Times New Roman" pitchFamily="18" charset="0"/>
              </a:rPr>
              <a:t>Толстые и тонкие вопросы</a:t>
            </a:r>
            <a:endParaRPr lang="ru-RU" sz="3100" b="1" dirty="0">
              <a:latin typeface="Times New Roman" pitchFamily="18" charset="0"/>
              <a:cs typeface="Times New Roman" pitchFamily="18" charset="0"/>
            </a:endParaRPr>
          </a:p>
        </p:txBody>
      </p:sp>
      <p:sp>
        <p:nvSpPr>
          <p:cNvPr id="28675" name="Текст 2"/>
          <p:cNvSpPr>
            <a:spLocks noGrp="1"/>
          </p:cNvSpPr>
          <p:nvPr>
            <p:ph type="body" idx="1"/>
          </p:nvPr>
        </p:nvSpPr>
        <p:spPr>
          <a:xfrm>
            <a:off x="457200" y="812800"/>
            <a:ext cx="4040188" cy="412750"/>
          </a:xfrm>
        </p:spPr>
        <p:txBody>
          <a:bodyPr>
            <a:normAutofit fontScale="92500" lnSpcReduction="10000"/>
          </a:bodyPr>
          <a:lstStyle/>
          <a:p>
            <a:pPr>
              <a:defRPr/>
            </a:pPr>
            <a:r>
              <a:rPr lang="ru-RU" altLang="ru-RU" dirty="0" smtClean="0">
                <a:effectLst>
                  <a:outerShdw blurRad="38100" dist="38100" dir="2700000" algn="tl">
                    <a:srgbClr val="000000">
                      <a:alpha val="43137"/>
                    </a:srgbClr>
                  </a:outerShdw>
                </a:effectLst>
              </a:rPr>
              <a:t>толстые</a:t>
            </a:r>
          </a:p>
        </p:txBody>
      </p:sp>
      <p:sp>
        <p:nvSpPr>
          <p:cNvPr id="4" name="Содержимое 3"/>
          <p:cNvSpPr>
            <a:spLocks noGrp="1"/>
          </p:cNvSpPr>
          <p:nvPr>
            <p:ph sz="half" idx="2"/>
          </p:nvPr>
        </p:nvSpPr>
        <p:spPr>
          <a:xfrm>
            <a:off x="338138" y="1204913"/>
            <a:ext cx="4040187" cy="2279650"/>
          </a:xfrm>
        </p:spPr>
        <p:txBody>
          <a:bodyPr/>
          <a:lstStyle/>
          <a:p>
            <a:pPr>
              <a:buFontTx/>
              <a:buNone/>
              <a:defRPr/>
            </a:pPr>
            <a:r>
              <a:rPr lang="ru-RU" sz="2000" b="1" dirty="0" smtClean="0"/>
              <a:t>Дайте объяснение, почему…</a:t>
            </a:r>
          </a:p>
          <a:p>
            <a:pPr>
              <a:buFontTx/>
              <a:buNone/>
              <a:defRPr/>
            </a:pPr>
            <a:r>
              <a:rPr lang="ru-RU" sz="2000" b="1" dirty="0" smtClean="0"/>
              <a:t>-почему вы думаете, что…</a:t>
            </a:r>
          </a:p>
          <a:p>
            <a:pPr>
              <a:buFontTx/>
              <a:buNone/>
              <a:defRPr/>
            </a:pPr>
            <a:r>
              <a:rPr lang="ru-RU" sz="2000" b="1" dirty="0" smtClean="0"/>
              <a:t>-почему вы считаете, что..</a:t>
            </a:r>
          </a:p>
          <a:p>
            <a:pPr>
              <a:buFontTx/>
              <a:buNone/>
              <a:defRPr/>
            </a:pPr>
            <a:r>
              <a:rPr lang="ru-RU" sz="2000" b="1" dirty="0" smtClean="0"/>
              <a:t>-в чем разница…</a:t>
            </a:r>
          </a:p>
          <a:p>
            <a:pPr>
              <a:buFontTx/>
              <a:buNone/>
              <a:defRPr/>
            </a:pPr>
            <a:r>
              <a:rPr lang="ru-RU" sz="2000" b="1" dirty="0" smtClean="0"/>
              <a:t>-предположите, что будет, если…</a:t>
            </a:r>
          </a:p>
          <a:p>
            <a:pPr>
              <a:buFontTx/>
              <a:buChar char="-"/>
              <a:defRPr/>
            </a:pPr>
            <a:endParaRPr lang="ru-RU" dirty="0"/>
          </a:p>
        </p:txBody>
      </p:sp>
      <p:sp>
        <p:nvSpPr>
          <p:cNvPr id="28677" name="Текст 4"/>
          <p:cNvSpPr>
            <a:spLocks noGrp="1"/>
          </p:cNvSpPr>
          <p:nvPr>
            <p:ph type="body" sz="quarter" idx="3"/>
          </p:nvPr>
        </p:nvSpPr>
        <p:spPr>
          <a:xfrm>
            <a:off x="4727575" y="958850"/>
            <a:ext cx="4041775" cy="376238"/>
          </a:xfrm>
        </p:spPr>
        <p:txBody>
          <a:bodyPr>
            <a:normAutofit fontScale="92500" lnSpcReduction="20000"/>
          </a:bodyPr>
          <a:lstStyle/>
          <a:p>
            <a:pPr>
              <a:defRPr/>
            </a:pPr>
            <a:r>
              <a:rPr lang="ru-RU" altLang="ru-RU" dirty="0" smtClean="0">
                <a:effectLst>
                  <a:outerShdw blurRad="38100" dist="38100" dir="2700000" algn="tl">
                    <a:srgbClr val="000000">
                      <a:alpha val="43137"/>
                    </a:srgbClr>
                  </a:outerShdw>
                </a:effectLst>
              </a:rPr>
              <a:t>тонкие</a:t>
            </a:r>
          </a:p>
        </p:txBody>
      </p:sp>
      <p:sp>
        <p:nvSpPr>
          <p:cNvPr id="6" name="Содержимое 5"/>
          <p:cNvSpPr>
            <a:spLocks noGrp="1"/>
          </p:cNvSpPr>
          <p:nvPr>
            <p:ph sz="quarter" idx="4"/>
          </p:nvPr>
        </p:nvSpPr>
        <p:spPr>
          <a:xfrm>
            <a:off x="4754563" y="1276350"/>
            <a:ext cx="4041775" cy="2271713"/>
          </a:xfrm>
        </p:spPr>
        <p:txBody>
          <a:bodyPr/>
          <a:lstStyle/>
          <a:p>
            <a:pPr>
              <a:buFontTx/>
              <a:buNone/>
              <a:defRPr/>
            </a:pPr>
            <a:r>
              <a:rPr lang="ru-RU" sz="2000" b="1" dirty="0" smtClean="0"/>
              <a:t>Кто…</a:t>
            </a:r>
          </a:p>
          <a:p>
            <a:pPr>
              <a:buFontTx/>
              <a:buNone/>
              <a:defRPr/>
            </a:pPr>
            <a:r>
              <a:rPr lang="ru-RU" sz="2000" b="1" dirty="0" smtClean="0"/>
              <a:t>что… </a:t>
            </a:r>
          </a:p>
          <a:p>
            <a:pPr>
              <a:buFontTx/>
              <a:buNone/>
              <a:defRPr/>
            </a:pPr>
            <a:r>
              <a:rPr lang="ru-RU" sz="2000" b="1" dirty="0" smtClean="0"/>
              <a:t>когда… </a:t>
            </a:r>
          </a:p>
          <a:p>
            <a:pPr>
              <a:buFontTx/>
              <a:buNone/>
              <a:defRPr/>
            </a:pPr>
            <a:r>
              <a:rPr lang="ru-RU" sz="2000" b="1" dirty="0" smtClean="0"/>
              <a:t>сколько… </a:t>
            </a:r>
          </a:p>
          <a:p>
            <a:pPr>
              <a:buFontTx/>
              <a:buNone/>
              <a:defRPr/>
            </a:pPr>
            <a:r>
              <a:rPr lang="ru-RU" sz="2000" b="1" dirty="0" smtClean="0"/>
              <a:t>как называется… </a:t>
            </a:r>
          </a:p>
          <a:p>
            <a:pPr>
              <a:buFontTx/>
              <a:buNone/>
              <a:defRPr/>
            </a:pPr>
            <a:r>
              <a:rPr lang="ru-RU" sz="2000" b="1" dirty="0" smtClean="0"/>
              <a:t>согласны ли вы..</a:t>
            </a:r>
          </a:p>
          <a:p>
            <a:pPr>
              <a:buFontTx/>
              <a:buNone/>
              <a:defRPr/>
            </a:pPr>
            <a:endParaRPr lang="ru-RU" sz="2800" b="1" dirty="0"/>
          </a:p>
        </p:txBody>
      </p:sp>
      <p:graphicFrame>
        <p:nvGraphicFramePr>
          <p:cNvPr id="7" name="Таблица 6"/>
          <p:cNvGraphicFramePr>
            <a:graphicFrameLocks noGrp="1"/>
          </p:cNvGraphicFramePr>
          <p:nvPr>
            <p:extLst>
              <p:ext uri="{D42A27DB-BD31-4B8C-83A1-F6EECF244321}">
                <p14:modId xmlns:p14="http://schemas.microsoft.com/office/powerpoint/2010/main" val="885174846"/>
              </p:ext>
            </p:extLst>
          </p:nvPr>
        </p:nvGraphicFramePr>
        <p:xfrm>
          <a:off x="280988" y="3890963"/>
          <a:ext cx="8578850" cy="2355850"/>
        </p:xfrm>
        <a:graphic>
          <a:graphicData uri="http://schemas.openxmlformats.org/drawingml/2006/table">
            <a:tbl>
              <a:tblPr/>
              <a:tblGrid>
                <a:gridCol w="4289425"/>
                <a:gridCol w="4289425"/>
              </a:tblGrid>
              <a:tr h="4714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«Толстые» вопросы</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«Тонкие» вопросы</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4362">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-Объясните, почему кровь течет в одном направлении? </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-Как регулируется сердечный цикл в период сна человека?</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-Какую фазу называют систолой  сердца?</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-Какую фазу называют диастолой сердца?</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idx="4294967295"/>
          </p:nvPr>
        </p:nvSpPr>
        <p:spPr>
          <a:xfrm>
            <a:off x="549275" y="128588"/>
            <a:ext cx="8594725" cy="447675"/>
          </a:xfrm>
        </p:spPr>
        <p:txBody>
          <a:bodyPr>
            <a:noAutofit/>
          </a:bodyPr>
          <a:lstStyle/>
          <a:p>
            <a:pPr eaLnBrk="1" hangingPunct="1">
              <a:defRPr/>
            </a:pPr>
            <a:r>
              <a:rPr lang="ru-RU" altLang="ru-RU" sz="3200" b="1" dirty="0" smtClean="0">
                <a:latin typeface="Times New Roman" pitchFamily="18" charset="0"/>
                <a:cs typeface="Times New Roman" pitchFamily="18" charset="0"/>
              </a:rPr>
              <a:t>Приемы, используемые на стадии рефлексии</a:t>
            </a:r>
          </a:p>
        </p:txBody>
      </p:sp>
      <p:sp>
        <p:nvSpPr>
          <p:cNvPr id="11267" name="Содержимое 2"/>
          <p:cNvSpPr>
            <a:spLocks noGrp="1"/>
          </p:cNvSpPr>
          <p:nvPr>
            <p:ph idx="4294967295"/>
          </p:nvPr>
        </p:nvSpPr>
        <p:spPr>
          <a:xfrm>
            <a:off x="696036" y="512763"/>
            <a:ext cx="8136814" cy="6097587"/>
          </a:xfrm>
        </p:spPr>
        <p:txBody>
          <a:bodyPr/>
          <a:lstStyle/>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Резюме (Я понял(а), что…).</a:t>
            </a:r>
          </a:p>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Шесть шляп мышления</a:t>
            </a:r>
          </a:p>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Возврат к ключевым словам</a:t>
            </a:r>
          </a:p>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Письмо по кругу;</a:t>
            </a:r>
          </a:p>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Различные виды дискуссий;</a:t>
            </a:r>
          </a:p>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Написание  творческих работ;</a:t>
            </a:r>
          </a:p>
          <a:p>
            <a:pPr marL="0" indent="0" eaLnBrk="1" hangingPunct="1">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Исследование по отдельным вопросам</a:t>
            </a:r>
          </a:p>
          <a:p>
            <a:pPr marL="0" indent="0">
              <a:buNone/>
              <a:defRPr/>
            </a:pP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Эссе</a:t>
            </a:r>
          </a:p>
          <a:p>
            <a:pPr marL="0" indent="0">
              <a:buNone/>
              <a:defRPr/>
            </a:pP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Рафт</a:t>
            </a:r>
          </a:p>
          <a:p>
            <a:pPr marL="0" indent="0">
              <a:buNone/>
              <a:defRPr/>
            </a:pP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Диаманта</a:t>
            </a:r>
          </a:p>
          <a:p>
            <a:pPr marL="0" indent="0">
              <a:buNone/>
              <a:defRPr/>
            </a:pPr>
            <a:r>
              <a:rPr lang="ru-RU" sz="1600" b="1" dirty="0" err="1" smtClean="0">
                <a:effectLst>
                  <a:outerShdw blurRad="38100" dist="38100" dir="2700000" algn="tl">
                    <a:srgbClr val="000000">
                      <a:alpha val="43137"/>
                    </a:srgbClr>
                  </a:outerShdw>
                </a:effectLst>
                <a:latin typeface="Times New Roman" pitchFamily="18" charset="0"/>
                <a:cs typeface="Times New Roman" pitchFamily="18" charset="0"/>
              </a:rPr>
              <a:t>Синквейн</a:t>
            </a:r>
            <a:endParaRPr lang="ru-RU" sz="1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defRPr/>
            </a:pPr>
            <a:r>
              <a:rPr lang="ru-RU" sz="1600" b="1" dirty="0" err="1" smtClean="0">
                <a:effectLst>
                  <a:outerShdw blurRad="38100" dist="38100" dir="2700000" algn="tl">
                    <a:srgbClr val="000000">
                      <a:alpha val="43137"/>
                    </a:srgbClr>
                  </a:outerShdw>
                </a:effectLst>
                <a:latin typeface="Times New Roman" pitchFamily="18" charset="0"/>
                <a:cs typeface="Times New Roman" pitchFamily="18" charset="0"/>
              </a:rPr>
              <a:t>Хокку</a:t>
            </a: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smtClean="0">
                <a:effectLst>
                  <a:outerShdw blurRad="38100" dist="38100" dir="2700000" algn="tl">
                    <a:srgbClr val="000000">
                      <a:alpha val="43137"/>
                    </a:srgbClr>
                  </a:outerShdw>
                </a:effectLst>
                <a:latin typeface="Times New Roman" pitchFamily="18" charset="0"/>
                <a:cs typeface="Times New Roman" pitchFamily="18" charset="0"/>
              </a:rPr>
              <a:t>хайку</a:t>
            </a: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defRPr/>
            </a:pP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Бортовой журнал</a:t>
            </a:r>
          </a:p>
          <a:p>
            <a:pPr marL="0" indent="0">
              <a:buNone/>
              <a:defRPr/>
            </a:pPr>
            <a:r>
              <a:rPr lang="ru-RU" sz="1600" b="1" dirty="0" err="1" smtClean="0">
                <a:effectLst>
                  <a:outerShdw blurRad="38100" dist="38100" dir="2700000" algn="tl">
                    <a:srgbClr val="000000">
                      <a:alpha val="43137"/>
                    </a:srgbClr>
                  </a:outerShdw>
                </a:effectLst>
                <a:latin typeface="Times New Roman" pitchFamily="18" charset="0"/>
                <a:cs typeface="Times New Roman" pitchFamily="18" charset="0"/>
              </a:rPr>
              <a:t>Двухчастный</a:t>
            </a: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 дневник</a:t>
            </a:r>
          </a:p>
          <a:p>
            <a:pPr marL="0" indent="0">
              <a:buNone/>
              <a:defRPr/>
            </a:pP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Трёхчастный дневник</a:t>
            </a:r>
          </a:p>
          <a:p>
            <a:pPr marL="0" indent="0">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Рефлексивный экран вопросов</a:t>
            </a:r>
          </a:p>
          <a:p>
            <a:pPr marL="0" indent="0">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Сформулируйте 3 вопроса по сегодняшней теме</a:t>
            </a:r>
          </a:p>
          <a:p>
            <a:pPr marL="0" indent="0">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Можете ли вы добавить что-то новое к своим прежним мнениям (прием «Мое мнение»)</a:t>
            </a:r>
          </a:p>
          <a:p>
            <a:pPr marL="0" indent="0">
              <a:buNone/>
              <a:defRPr/>
            </a:pPr>
            <a:r>
              <a:rPr lang="ru-RU" altLang="ru-RU" sz="1600" b="1" dirty="0" smtClean="0">
                <a:effectLst>
                  <a:outerShdw blurRad="38100" dist="38100" dir="2700000" algn="tl">
                    <a:srgbClr val="000000">
                      <a:alpha val="43137"/>
                    </a:srgbClr>
                  </a:outerShdw>
                </a:effectLst>
                <a:latin typeface="Times New Roman" pitchFamily="18" charset="0"/>
                <a:cs typeface="Times New Roman" pitchFamily="18" charset="0"/>
              </a:rPr>
              <a:t>Что нового вы узнали на уроке </a:t>
            </a:r>
          </a:p>
          <a:p>
            <a:pPr marL="0" indent="0">
              <a:buNone/>
              <a:defRPr/>
            </a:pPr>
            <a:endPar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329162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852613" y="0"/>
            <a:ext cx="6316662" cy="785813"/>
          </a:xfrm>
        </p:spPr>
        <p:txBody>
          <a:bodyPr/>
          <a:lstStyle/>
          <a:p>
            <a:pPr algn="l"/>
            <a:r>
              <a:rPr lang="ru-RU" altLang="ru-RU" b="1" dirty="0" smtClean="0">
                <a:latin typeface="Times New Roman" pitchFamily="18" charset="0"/>
                <a:cs typeface="Times New Roman" pitchFamily="18" charset="0"/>
              </a:rPr>
              <a:t>             </a:t>
            </a:r>
            <a:r>
              <a:rPr lang="ru-RU" altLang="ru-RU" b="1" dirty="0" err="1" smtClean="0">
                <a:latin typeface="Times New Roman" pitchFamily="18" charset="0"/>
                <a:cs typeface="Times New Roman" pitchFamily="18" charset="0"/>
              </a:rPr>
              <a:t>Синквейн</a:t>
            </a:r>
            <a:endParaRPr lang="ru-RU" altLang="ru-RU" dirty="0" smtClean="0"/>
          </a:p>
        </p:txBody>
      </p:sp>
      <p:sp>
        <p:nvSpPr>
          <p:cNvPr id="3" name="Содержимое 2"/>
          <p:cNvSpPr>
            <a:spLocks noGrp="1"/>
          </p:cNvSpPr>
          <p:nvPr>
            <p:ph idx="1"/>
          </p:nvPr>
        </p:nvSpPr>
        <p:spPr>
          <a:xfrm>
            <a:off x="384175" y="841375"/>
            <a:ext cx="8636000" cy="5284788"/>
          </a:xfrm>
        </p:spPr>
        <p:txBody>
          <a:bodyPr/>
          <a:lstStyle/>
          <a:p>
            <a:pPr algn="ctr">
              <a:buFontTx/>
              <a:buNone/>
              <a:defRPr/>
            </a:pPr>
            <a:endParaRPr lang="ru-RU" sz="2000" b="1" i="1" dirty="0" smtClean="0">
              <a:effectLst>
                <a:outerShdw blurRad="38100" dist="38100" dir="2700000" algn="tl">
                  <a:srgbClr val="000000">
                    <a:alpha val="43137"/>
                  </a:srgbClr>
                </a:outerShdw>
              </a:effectLst>
            </a:endParaRPr>
          </a:p>
          <a:p>
            <a:pPr algn="ctr">
              <a:buFontTx/>
              <a:buNone/>
              <a:defRPr/>
            </a:pPr>
            <a:r>
              <a:rPr lang="ru-RU" sz="2000" b="1" i="1" dirty="0" smtClean="0">
                <a:effectLst>
                  <a:outerShdw blurRad="38100" dist="38100" dir="2700000" algn="tl">
                    <a:srgbClr val="000000">
                      <a:alpha val="43137"/>
                    </a:srgbClr>
                  </a:outerShdw>
                </a:effectLst>
              </a:rPr>
              <a:t>Тема: Зрительный анализатор. Строение глаза.</a:t>
            </a:r>
            <a:endParaRPr lang="ru-RU" sz="2000" i="1" dirty="0" smtClean="0">
              <a:effectLst>
                <a:outerShdw blurRad="38100" dist="38100" dir="2700000" algn="tl">
                  <a:srgbClr val="000000">
                    <a:alpha val="43137"/>
                  </a:srgbClr>
                </a:outerShdw>
              </a:effectLst>
            </a:endParaRPr>
          </a:p>
          <a:p>
            <a:pPr algn="ctr">
              <a:buFontTx/>
              <a:buNone/>
              <a:defRPr/>
            </a:pPr>
            <a:endParaRPr lang="ru-RU" sz="2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buFontTx/>
              <a:buNone/>
              <a:defRPr/>
            </a:pP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Глаза</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FontTx/>
              <a:buNone/>
              <a:defRPr/>
            </a:pP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Красивые, лучезарные</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FontTx/>
              <a:buNone/>
              <a:defRPr/>
            </a:pP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Воспринимают, преломляют, различают </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FontTx/>
              <a:buNone/>
              <a:defRPr/>
            </a:pP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Зрение - бесценное богатство человека</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FontTx/>
              <a:buNone/>
              <a:defRPr/>
            </a:pP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Очи</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ru-RU" dirty="0"/>
          </a:p>
        </p:txBody>
      </p:sp>
    </p:spTree>
    <p:extLst>
      <p:ext uri="{BB962C8B-B14F-4D97-AF65-F5344CB8AC3E}">
        <p14:creationId xmlns:p14="http://schemas.microsoft.com/office/powerpoint/2010/main" val="273528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731838" y="274638"/>
            <a:ext cx="7981950" cy="639762"/>
          </a:xfrm>
        </p:spPr>
        <p:txBody>
          <a:bodyPr>
            <a:normAutofit fontScale="90000"/>
          </a:bodyPr>
          <a:lstStyle/>
          <a:p>
            <a:pPr algn="ctr">
              <a:defRPr/>
            </a:pPr>
            <a:r>
              <a:rPr lang="ru-RU"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smtClean="0">
                <a:latin typeface="Times New Roman" pitchFamily="18" charset="0"/>
                <a:cs typeface="Times New Roman" pitchFamily="18" charset="0"/>
              </a:rPr>
              <a:t>Контур – символ»</a:t>
            </a:r>
            <a:br>
              <a:rPr lang="ru-RU" b="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Тема «Сердце»</a:t>
            </a:r>
            <a:endParaRPr lang="ru-RU" altLang="ru-RU" sz="1800" b="1" i="1" dirty="0" smtClean="0">
              <a:latin typeface="Times New Roman" pitchFamily="18" charset="0"/>
              <a:cs typeface="Times New Roman" pitchFamily="18" charset="0"/>
            </a:endParaRPr>
          </a:p>
        </p:txBody>
      </p:sp>
      <p:sp>
        <p:nvSpPr>
          <p:cNvPr id="215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tLang="ru-RU"/>
          </a:p>
        </p:txBody>
      </p:sp>
      <p:pic>
        <p:nvPicPr>
          <p:cNvPr id="21508" name="Picture 6" descr="C:\Documents and Settings\Администратор\Рабочий стол\iCAQC7SUM.jpg"/>
          <p:cNvPicPr>
            <a:picLocks noChangeAspect="1" noChangeArrowheads="1"/>
          </p:cNvPicPr>
          <p:nvPr/>
        </p:nvPicPr>
        <p:blipFill>
          <a:blip r:embed="rId2"/>
          <a:srcRect/>
          <a:stretch>
            <a:fillRect/>
          </a:stretch>
        </p:blipFill>
        <p:spPr bwMode="auto">
          <a:xfrm>
            <a:off x="3236913" y="1871663"/>
            <a:ext cx="2570162" cy="3441700"/>
          </a:xfrm>
          <a:prstGeom prst="rect">
            <a:avLst/>
          </a:prstGeom>
          <a:noFill/>
          <a:ln w="9525">
            <a:noFill/>
            <a:miter lim="800000"/>
            <a:headEnd/>
            <a:tailEnd/>
          </a:ln>
        </p:spPr>
      </p:pic>
      <p:sp>
        <p:nvSpPr>
          <p:cNvPr id="21509" name="Прямоугольник 7"/>
          <p:cNvSpPr>
            <a:spLocks noChangeArrowheads="1"/>
          </p:cNvSpPr>
          <p:nvPr/>
        </p:nvSpPr>
        <p:spPr bwMode="auto">
          <a:xfrm>
            <a:off x="658813" y="2762250"/>
            <a:ext cx="1682750" cy="538163"/>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0" name="Прямоугольник 10"/>
          <p:cNvSpPr>
            <a:spLocks noChangeArrowheads="1"/>
          </p:cNvSpPr>
          <p:nvPr/>
        </p:nvSpPr>
        <p:spPr bwMode="auto">
          <a:xfrm>
            <a:off x="590550" y="3910013"/>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1" name="Прямоугольник 11"/>
          <p:cNvSpPr>
            <a:spLocks noChangeArrowheads="1"/>
          </p:cNvSpPr>
          <p:nvPr/>
        </p:nvSpPr>
        <p:spPr bwMode="auto">
          <a:xfrm>
            <a:off x="487363" y="5022850"/>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2" name="Прямоугольник 12"/>
          <p:cNvSpPr>
            <a:spLocks noChangeArrowheads="1"/>
          </p:cNvSpPr>
          <p:nvPr/>
        </p:nvSpPr>
        <p:spPr bwMode="auto">
          <a:xfrm>
            <a:off x="6702425" y="1673225"/>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3" name="Прямоугольник 13"/>
          <p:cNvSpPr>
            <a:spLocks noChangeArrowheads="1"/>
          </p:cNvSpPr>
          <p:nvPr/>
        </p:nvSpPr>
        <p:spPr bwMode="auto">
          <a:xfrm>
            <a:off x="6735763" y="2776538"/>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4" name="Прямоугольник 14"/>
          <p:cNvSpPr>
            <a:spLocks noChangeArrowheads="1"/>
          </p:cNvSpPr>
          <p:nvPr/>
        </p:nvSpPr>
        <p:spPr bwMode="auto">
          <a:xfrm>
            <a:off x="6705600" y="3833813"/>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5" name="Прямоугольник 15"/>
          <p:cNvSpPr>
            <a:spLocks noChangeArrowheads="1"/>
          </p:cNvSpPr>
          <p:nvPr/>
        </p:nvSpPr>
        <p:spPr bwMode="auto">
          <a:xfrm>
            <a:off x="6537325" y="5056188"/>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6" name="Прямоугольник 16"/>
          <p:cNvSpPr>
            <a:spLocks noChangeArrowheads="1"/>
          </p:cNvSpPr>
          <p:nvPr/>
        </p:nvSpPr>
        <p:spPr bwMode="auto">
          <a:xfrm>
            <a:off x="4240213" y="5940425"/>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7" name="Прямоугольник 17"/>
          <p:cNvSpPr>
            <a:spLocks noChangeArrowheads="1"/>
          </p:cNvSpPr>
          <p:nvPr/>
        </p:nvSpPr>
        <p:spPr bwMode="auto">
          <a:xfrm>
            <a:off x="1576388" y="5873750"/>
            <a:ext cx="1681162" cy="539750"/>
          </a:xfrm>
          <a:prstGeom prst="rect">
            <a:avLst/>
          </a:prstGeom>
          <a:solidFill>
            <a:schemeClr val="accent1"/>
          </a:solidFill>
          <a:ln w="9525" algn="ctr">
            <a:solidFill>
              <a:schemeClr val="tx1"/>
            </a:solidFill>
            <a:round/>
            <a:headEnd/>
            <a:tailEnd/>
          </a:ln>
        </p:spPr>
        <p:txBody>
          <a:bodyPr/>
          <a:lstStyle/>
          <a:p>
            <a:endParaRPr lang="ru-RU" altLang="ru-RU"/>
          </a:p>
        </p:txBody>
      </p:sp>
      <p:sp>
        <p:nvSpPr>
          <p:cNvPr id="21518" name="Прямоугольник 18"/>
          <p:cNvSpPr>
            <a:spLocks noChangeArrowheads="1"/>
          </p:cNvSpPr>
          <p:nvPr/>
        </p:nvSpPr>
        <p:spPr bwMode="auto">
          <a:xfrm>
            <a:off x="673100" y="1550988"/>
            <a:ext cx="1682750" cy="539750"/>
          </a:xfrm>
          <a:prstGeom prst="rect">
            <a:avLst/>
          </a:prstGeom>
          <a:solidFill>
            <a:schemeClr val="accent1"/>
          </a:solidFill>
          <a:ln w="9525" algn="ctr">
            <a:solidFill>
              <a:schemeClr val="tx1"/>
            </a:solidFill>
            <a:round/>
            <a:headEnd/>
            <a:tailEnd/>
          </a:ln>
        </p:spPr>
        <p:txBody>
          <a:bodyPr/>
          <a:lstStyle/>
          <a:p>
            <a:endParaRPr lang="ru-RU" altLang="ru-RU"/>
          </a:p>
        </p:txBody>
      </p:sp>
      <p:cxnSp>
        <p:nvCxnSpPr>
          <p:cNvPr id="21519" name="Прямая со стрелкой 22"/>
          <p:cNvCxnSpPr>
            <a:cxnSpLocks noChangeShapeType="1"/>
          </p:cNvCxnSpPr>
          <p:nvPr/>
        </p:nvCxnSpPr>
        <p:spPr bwMode="auto">
          <a:xfrm>
            <a:off x="2614613" y="1855788"/>
            <a:ext cx="1089025" cy="530225"/>
          </a:xfrm>
          <a:prstGeom prst="straightConnector1">
            <a:avLst/>
          </a:prstGeom>
          <a:noFill/>
          <a:ln w="9525" algn="ctr">
            <a:solidFill>
              <a:schemeClr val="tx1"/>
            </a:solidFill>
            <a:round/>
            <a:headEnd/>
            <a:tailEnd type="arrow" w="med" len="med"/>
          </a:ln>
        </p:spPr>
      </p:cxnSp>
      <p:cxnSp>
        <p:nvCxnSpPr>
          <p:cNvPr id="21520" name="Прямая со стрелкой 24"/>
          <p:cNvCxnSpPr>
            <a:cxnSpLocks noChangeShapeType="1"/>
          </p:cNvCxnSpPr>
          <p:nvPr/>
        </p:nvCxnSpPr>
        <p:spPr bwMode="auto">
          <a:xfrm>
            <a:off x="2405063" y="3081338"/>
            <a:ext cx="1965325" cy="768350"/>
          </a:xfrm>
          <a:prstGeom prst="straightConnector1">
            <a:avLst/>
          </a:prstGeom>
          <a:noFill/>
          <a:ln w="9525" algn="ctr">
            <a:solidFill>
              <a:schemeClr val="tx1"/>
            </a:solidFill>
            <a:round/>
            <a:headEnd/>
            <a:tailEnd type="arrow" w="med" len="med"/>
          </a:ln>
        </p:spPr>
      </p:cxnSp>
      <p:cxnSp>
        <p:nvCxnSpPr>
          <p:cNvPr id="21521" name="Прямая со стрелкой 26"/>
          <p:cNvCxnSpPr>
            <a:cxnSpLocks noChangeShapeType="1"/>
          </p:cNvCxnSpPr>
          <p:nvPr/>
        </p:nvCxnSpPr>
        <p:spPr bwMode="auto">
          <a:xfrm flipV="1">
            <a:off x="2286000" y="4187825"/>
            <a:ext cx="1947863" cy="192088"/>
          </a:xfrm>
          <a:prstGeom prst="straightConnector1">
            <a:avLst/>
          </a:prstGeom>
          <a:noFill/>
          <a:ln w="9525" algn="ctr">
            <a:solidFill>
              <a:schemeClr val="tx1"/>
            </a:solidFill>
            <a:round/>
            <a:headEnd/>
            <a:tailEnd type="arrow" w="med" len="med"/>
          </a:ln>
        </p:spPr>
      </p:cxnSp>
      <p:cxnSp>
        <p:nvCxnSpPr>
          <p:cNvPr id="21522" name="Прямая со стрелкой 28"/>
          <p:cNvCxnSpPr>
            <a:cxnSpLocks noChangeShapeType="1"/>
          </p:cNvCxnSpPr>
          <p:nvPr/>
        </p:nvCxnSpPr>
        <p:spPr bwMode="auto">
          <a:xfrm flipV="1">
            <a:off x="2185988" y="4635500"/>
            <a:ext cx="2349500" cy="814388"/>
          </a:xfrm>
          <a:prstGeom prst="straightConnector1">
            <a:avLst/>
          </a:prstGeom>
          <a:noFill/>
          <a:ln w="9525" algn="ctr">
            <a:solidFill>
              <a:schemeClr val="tx1"/>
            </a:solidFill>
            <a:round/>
            <a:headEnd/>
            <a:tailEnd type="arrow" w="med" len="med"/>
          </a:ln>
        </p:spPr>
      </p:cxnSp>
      <p:cxnSp>
        <p:nvCxnSpPr>
          <p:cNvPr id="21523" name="Прямая со стрелкой 32"/>
          <p:cNvCxnSpPr>
            <a:cxnSpLocks noChangeShapeType="1"/>
            <a:stCxn id="21517" idx="3"/>
          </p:cNvCxnSpPr>
          <p:nvPr/>
        </p:nvCxnSpPr>
        <p:spPr bwMode="auto">
          <a:xfrm flipV="1">
            <a:off x="3257550" y="5038725"/>
            <a:ext cx="665163" cy="1104900"/>
          </a:xfrm>
          <a:prstGeom prst="straightConnector1">
            <a:avLst/>
          </a:prstGeom>
          <a:noFill/>
          <a:ln w="9525" algn="ctr">
            <a:solidFill>
              <a:schemeClr val="tx1"/>
            </a:solidFill>
            <a:round/>
            <a:headEnd/>
            <a:tailEnd type="arrow" w="med" len="med"/>
          </a:ln>
        </p:spPr>
      </p:cxnSp>
      <p:cxnSp>
        <p:nvCxnSpPr>
          <p:cNvPr id="21524" name="Прямая со стрелкой 37"/>
          <p:cNvCxnSpPr>
            <a:cxnSpLocks noChangeShapeType="1"/>
          </p:cNvCxnSpPr>
          <p:nvPr/>
        </p:nvCxnSpPr>
        <p:spPr bwMode="auto">
          <a:xfrm rot="10800000" flipV="1">
            <a:off x="5211763" y="1984375"/>
            <a:ext cx="1371600" cy="411163"/>
          </a:xfrm>
          <a:prstGeom prst="straightConnector1">
            <a:avLst/>
          </a:prstGeom>
          <a:noFill/>
          <a:ln w="9525" algn="ctr">
            <a:solidFill>
              <a:schemeClr val="tx1"/>
            </a:solidFill>
            <a:round/>
            <a:headEnd/>
            <a:tailEnd type="arrow" w="med" len="med"/>
          </a:ln>
        </p:spPr>
      </p:cxnSp>
      <p:cxnSp>
        <p:nvCxnSpPr>
          <p:cNvPr id="21525" name="Прямая со стрелкой 39"/>
          <p:cNvCxnSpPr>
            <a:cxnSpLocks noChangeShapeType="1"/>
          </p:cNvCxnSpPr>
          <p:nvPr/>
        </p:nvCxnSpPr>
        <p:spPr bwMode="auto">
          <a:xfrm rot="10800000">
            <a:off x="5248275" y="3027363"/>
            <a:ext cx="1390650" cy="1587"/>
          </a:xfrm>
          <a:prstGeom prst="straightConnector1">
            <a:avLst/>
          </a:prstGeom>
          <a:noFill/>
          <a:ln w="9525" algn="ctr">
            <a:solidFill>
              <a:schemeClr val="tx1"/>
            </a:solidFill>
            <a:round/>
            <a:headEnd/>
            <a:tailEnd type="arrow" w="med" len="med"/>
          </a:ln>
        </p:spPr>
      </p:cxnSp>
      <p:cxnSp>
        <p:nvCxnSpPr>
          <p:cNvPr id="21526" name="Прямая со стрелкой 41"/>
          <p:cNvCxnSpPr>
            <a:cxnSpLocks noChangeShapeType="1"/>
          </p:cNvCxnSpPr>
          <p:nvPr/>
        </p:nvCxnSpPr>
        <p:spPr bwMode="auto">
          <a:xfrm rot="10800000">
            <a:off x="5403850" y="3529013"/>
            <a:ext cx="1225550" cy="466725"/>
          </a:xfrm>
          <a:prstGeom prst="straightConnector1">
            <a:avLst/>
          </a:prstGeom>
          <a:noFill/>
          <a:ln w="9525" algn="ctr">
            <a:solidFill>
              <a:schemeClr val="tx1"/>
            </a:solidFill>
            <a:round/>
            <a:headEnd/>
            <a:tailEnd type="arrow" w="med" len="med"/>
          </a:ln>
        </p:spPr>
      </p:cxnSp>
      <p:cxnSp>
        <p:nvCxnSpPr>
          <p:cNvPr id="21527" name="Прямая со стрелкой 43"/>
          <p:cNvCxnSpPr>
            <a:cxnSpLocks noChangeShapeType="1"/>
          </p:cNvCxnSpPr>
          <p:nvPr/>
        </p:nvCxnSpPr>
        <p:spPr bwMode="auto">
          <a:xfrm rot="10800000">
            <a:off x="4973638" y="3913188"/>
            <a:ext cx="1500187" cy="1143000"/>
          </a:xfrm>
          <a:prstGeom prst="straightConnector1">
            <a:avLst/>
          </a:prstGeom>
          <a:noFill/>
          <a:ln w="9525" algn="ctr">
            <a:solidFill>
              <a:schemeClr val="tx1"/>
            </a:solidFill>
            <a:round/>
            <a:headEnd/>
            <a:tailEnd type="arrow" w="med" len="med"/>
          </a:ln>
        </p:spPr>
      </p:cxnSp>
      <p:cxnSp>
        <p:nvCxnSpPr>
          <p:cNvPr id="21528" name="Прямая со стрелкой 48"/>
          <p:cNvCxnSpPr>
            <a:cxnSpLocks noChangeShapeType="1"/>
          </p:cNvCxnSpPr>
          <p:nvPr/>
        </p:nvCxnSpPr>
        <p:spPr bwMode="auto">
          <a:xfrm rot="5400000" flipH="1" flipV="1">
            <a:off x="4434681" y="5193507"/>
            <a:ext cx="1344613" cy="635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idx="4294967295"/>
          </p:nvPr>
        </p:nvSpPr>
        <p:spPr>
          <a:xfrm>
            <a:off x="549275" y="128588"/>
            <a:ext cx="8594725" cy="447675"/>
          </a:xfrm>
        </p:spPr>
        <p:txBody>
          <a:bodyPr>
            <a:normAutofit fontScale="90000"/>
          </a:bodyPr>
          <a:lstStyle/>
          <a:p>
            <a:pPr eaLnBrk="1" hangingPunct="1">
              <a:defRPr/>
            </a:pPr>
            <a:r>
              <a:rPr lang="ru-RU" altLang="ru-RU"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Приемы, используемые на </a:t>
            </a:r>
            <a:r>
              <a:rPr lang="ru-RU" alt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стадии рефлексии</a:t>
            </a:r>
          </a:p>
        </p:txBody>
      </p:sp>
      <p:sp>
        <p:nvSpPr>
          <p:cNvPr id="11267" name="Содержимое 2"/>
          <p:cNvSpPr>
            <a:spLocks noGrp="1"/>
          </p:cNvSpPr>
          <p:nvPr>
            <p:ph idx="4294967295"/>
          </p:nvPr>
        </p:nvSpPr>
        <p:spPr>
          <a:xfrm>
            <a:off x="0" y="512763"/>
            <a:ext cx="8832850" cy="6097587"/>
          </a:xfrm>
        </p:spPr>
        <p:txBody>
          <a:bodyPr/>
          <a:lstStyle/>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Резюме (Я понял(а), что…).</a:t>
            </a:r>
          </a:p>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Шесть шляп мышления; </a:t>
            </a:r>
          </a:p>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Возврат к ключевым словам;</a:t>
            </a:r>
          </a:p>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Письмо по кругу;</a:t>
            </a:r>
          </a:p>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Различные виды дискуссий;</a:t>
            </a:r>
          </a:p>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Написание  творческих работ;</a:t>
            </a:r>
          </a:p>
          <a:p>
            <a:pPr eaLnBrk="1" hangingPunct="1">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Исследование по отдельным вопросам</a:t>
            </a:r>
          </a:p>
          <a:p>
            <a:pPr>
              <a:defRPr/>
            </a:pP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Эссе</a:t>
            </a:r>
          </a:p>
          <a:p>
            <a:pPr>
              <a:defRPr/>
            </a:pP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Рафт</a:t>
            </a:r>
          </a:p>
          <a:p>
            <a:pPr>
              <a:defRPr/>
            </a:pP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Диаманта</a:t>
            </a:r>
          </a:p>
          <a:p>
            <a:pPr>
              <a:defRPr/>
            </a:pPr>
            <a:r>
              <a:rPr lang="ru-RU" sz="1600" b="1" dirty="0" err="1"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Синквейн</a:t>
            </a:r>
            <a:endPar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ru-RU" sz="1600" b="1" dirty="0" err="1"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Хокку</a:t>
            </a: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хайку</a:t>
            </a: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a:t>
            </a:r>
          </a:p>
          <a:p>
            <a:pPr>
              <a:defRPr/>
            </a:pP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Бортовой журнал</a:t>
            </a:r>
          </a:p>
          <a:p>
            <a:pPr>
              <a:defRPr/>
            </a:pPr>
            <a:r>
              <a:rPr lang="ru-RU" sz="1600" b="1" dirty="0" err="1"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Двухчастный</a:t>
            </a: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 дневник</a:t>
            </a:r>
          </a:p>
          <a:p>
            <a:pPr>
              <a:defRPr/>
            </a:pPr>
            <a:r>
              <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Трёхчастный дневник</a:t>
            </a:r>
          </a:p>
          <a:p>
            <a:pPr>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Рефлексивный экран вопросов</a:t>
            </a:r>
          </a:p>
          <a:p>
            <a:pPr>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Сформулируйте 3 вопроса по сегодняшней теме</a:t>
            </a:r>
          </a:p>
          <a:p>
            <a:pPr>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Можете ли вы добавить что-то новое к своим прежним мнениям (прием «Мое мнение»)</a:t>
            </a:r>
          </a:p>
          <a:p>
            <a:pPr>
              <a:defRPr/>
            </a:pPr>
            <a:r>
              <a:rPr lang="ru-RU" alt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rPr>
              <a:t>Что нового вы узнали на уроке </a:t>
            </a:r>
          </a:p>
          <a:p>
            <a:pPr>
              <a:defRPr/>
            </a:pPr>
            <a:endParaRPr lang="ru-RU" sz="1600" b="1" dirty="0" smtClean="0">
              <a:solidFill>
                <a:srgbClr val="00164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852613" y="0"/>
            <a:ext cx="6316662" cy="785813"/>
          </a:xfrm>
        </p:spPr>
        <p:txBody>
          <a:bodyPr/>
          <a:lstStyle/>
          <a:p>
            <a:pPr algn="l"/>
            <a:r>
              <a:rPr lang="ru-RU" altLang="ru-RU" b="1" dirty="0" smtClean="0">
                <a:solidFill>
                  <a:srgbClr val="FF0000"/>
                </a:solidFill>
                <a:latin typeface="Times New Roman" pitchFamily="18" charset="0"/>
                <a:cs typeface="Times New Roman" pitchFamily="18" charset="0"/>
              </a:rPr>
              <a:t>             </a:t>
            </a:r>
            <a:r>
              <a:rPr lang="ru-RU" altLang="ru-RU" b="1" dirty="0" err="1" smtClean="0">
                <a:solidFill>
                  <a:srgbClr val="002060"/>
                </a:solidFill>
                <a:latin typeface="Times New Roman" pitchFamily="18" charset="0"/>
                <a:cs typeface="Times New Roman" pitchFamily="18" charset="0"/>
              </a:rPr>
              <a:t>Синквейн</a:t>
            </a:r>
            <a:endParaRPr lang="ru-RU" altLang="ru-RU" dirty="0" smtClean="0">
              <a:solidFill>
                <a:srgbClr val="002060"/>
              </a:solidFill>
            </a:endParaRPr>
          </a:p>
        </p:txBody>
      </p:sp>
      <p:sp>
        <p:nvSpPr>
          <p:cNvPr id="3" name="Содержимое 2"/>
          <p:cNvSpPr>
            <a:spLocks noGrp="1"/>
          </p:cNvSpPr>
          <p:nvPr>
            <p:ph idx="1"/>
          </p:nvPr>
        </p:nvSpPr>
        <p:spPr>
          <a:xfrm>
            <a:off x="384175" y="841375"/>
            <a:ext cx="8636000" cy="5284788"/>
          </a:xfrm>
        </p:spPr>
        <p:txBody>
          <a:bodyPr/>
          <a:lstStyle/>
          <a:p>
            <a:pPr algn="ctr">
              <a:buFontTx/>
              <a:buNone/>
              <a:defRPr/>
            </a:pPr>
            <a:endParaRPr lang="ru-RU" b="1" dirty="0" smtClean="0">
              <a:effectLst>
                <a:outerShdw blurRad="38100" dist="38100" dir="2700000" algn="tl">
                  <a:srgbClr val="000000">
                    <a:alpha val="43137"/>
                  </a:srgbClr>
                </a:outerShdw>
              </a:effectLst>
            </a:endParaRPr>
          </a:p>
          <a:p>
            <a:pPr algn="ctr">
              <a:buFontTx/>
              <a:buNone/>
              <a:defRPr/>
            </a:pPr>
            <a:r>
              <a:rPr lang="ru-RU" b="1" dirty="0" smtClean="0">
                <a:effectLst>
                  <a:outerShdw blurRad="38100" dist="38100" dir="2700000" algn="tl">
                    <a:srgbClr val="000000">
                      <a:alpha val="43137"/>
                    </a:srgbClr>
                  </a:outerShdw>
                </a:effectLst>
              </a:rPr>
              <a:t>Тема: Зрительный анализатор. Строение глаза.</a:t>
            </a:r>
          </a:p>
          <a:p>
            <a:pPr algn="ctr">
              <a:buFontTx/>
              <a:buNone/>
              <a:defRPr/>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FontTx/>
              <a:buNone/>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Глаза</a:t>
            </a:r>
          </a:p>
          <a:p>
            <a:pPr algn="ctr">
              <a:buFontTx/>
              <a:buNone/>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Красивые, лучезарные</a:t>
            </a:r>
          </a:p>
          <a:p>
            <a:pPr algn="ctr">
              <a:buFontTx/>
              <a:buNone/>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Воспринимают, преломляют, различают </a:t>
            </a:r>
          </a:p>
          <a:p>
            <a:pPr algn="ctr">
              <a:buFontTx/>
              <a:buNone/>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Зрение - бесценное богатство человека</a:t>
            </a:r>
          </a:p>
          <a:p>
            <a:pPr algn="ctr">
              <a:buFontTx/>
              <a:buNone/>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Очи</a:t>
            </a:r>
          </a:p>
          <a:p>
            <a:pPr>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Светлана\Desktop\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526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ctrTitle"/>
          </p:nvPr>
        </p:nvSpPr>
        <p:spPr>
          <a:xfrm>
            <a:off x="1060450" y="374650"/>
            <a:ext cx="7662863" cy="439738"/>
          </a:xfrm>
        </p:spPr>
        <p:txBody>
          <a:bodyPr>
            <a:noAutofit/>
          </a:bodyPr>
          <a:lstStyle/>
          <a:p>
            <a:r>
              <a:rPr lang="ru-RU" altLang="ru-RU" sz="3200" b="1" dirty="0" smtClean="0">
                <a:latin typeface="Times New Roman" pitchFamily="18" charset="0"/>
                <a:cs typeface="Times New Roman" pitchFamily="18" charset="0"/>
              </a:rPr>
              <a:t>          Прием «Письмо в будущее». </a:t>
            </a:r>
            <a:r>
              <a:rPr lang="ru-RU" altLang="ru-RU" sz="3200" b="1" dirty="0" err="1" smtClean="0">
                <a:latin typeface="Times New Roman" pitchFamily="18" charset="0"/>
                <a:cs typeface="Times New Roman" pitchFamily="18" charset="0"/>
              </a:rPr>
              <a:t>Рафт</a:t>
            </a:r>
            <a:r>
              <a:rPr lang="ru-RU" altLang="ru-RU" sz="3200" b="1" dirty="0" smtClean="0">
                <a:latin typeface="Times New Roman" pitchFamily="18" charset="0"/>
                <a:cs typeface="Times New Roman" pitchFamily="18" charset="0"/>
              </a:rPr>
              <a:t>.</a:t>
            </a:r>
            <a:endParaRPr lang="ru-RU" altLang="ru-RU" sz="3200" dirty="0" smtClean="0"/>
          </a:p>
        </p:txBody>
      </p:sp>
      <p:sp>
        <p:nvSpPr>
          <p:cNvPr id="27651" name="Подзаголовок 2"/>
          <p:cNvSpPr>
            <a:spLocks noGrp="1"/>
          </p:cNvSpPr>
          <p:nvPr>
            <p:ph type="subTitle" idx="1"/>
          </p:nvPr>
        </p:nvSpPr>
        <p:spPr>
          <a:xfrm>
            <a:off x="173038" y="1116013"/>
            <a:ext cx="8723312" cy="1752600"/>
          </a:xfrm>
        </p:spPr>
        <p:txBody>
          <a:bodyPr>
            <a:normAutofit fontScale="25000" lnSpcReduction="20000"/>
          </a:bodyPr>
          <a:lstStyle/>
          <a:p>
            <a:pPr algn="ctr"/>
            <a:r>
              <a:rPr lang="ru-RU" altLang="ru-RU" sz="7200" dirty="0" smtClean="0">
                <a:solidFill>
                  <a:srgbClr val="FF0000"/>
                </a:solidFill>
                <a:latin typeface="Times New Roman" pitchFamily="18" charset="0"/>
                <a:cs typeface="Times New Roman" pitchFamily="18" charset="0"/>
              </a:rPr>
              <a:t>позволяет учащимся проанализировать весь учебный материал, который был предложен в ходе изучения темы и сделать соответствующие выводы</a:t>
            </a:r>
          </a:p>
          <a:p>
            <a:pPr algn="ctr"/>
            <a:endParaRPr lang="ru-RU" altLang="ru-RU" sz="7200" dirty="0">
              <a:solidFill>
                <a:schemeClr val="tx1"/>
              </a:solidFill>
              <a:latin typeface="Times New Roman" pitchFamily="18" charset="0"/>
              <a:cs typeface="Times New Roman" pitchFamily="18" charset="0"/>
            </a:endParaRPr>
          </a:p>
          <a:p>
            <a:pPr algn="ctr"/>
            <a:endParaRPr lang="ru-RU" altLang="ru-RU" sz="7200" dirty="0" smtClean="0">
              <a:solidFill>
                <a:schemeClr val="tx1"/>
              </a:solidFill>
              <a:latin typeface="Times New Roman" pitchFamily="18" charset="0"/>
              <a:cs typeface="Times New Roman" pitchFamily="18" charset="0"/>
            </a:endParaRPr>
          </a:p>
          <a:p>
            <a:pPr algn="ctr"/>
            <a:endParaRPr lang="ru-RU" altLang="ru-RU" sz="8000" dirty="0" smtClean="0">
              <a:solidFill>
                <a:schemeClr val="tx1"/>
              </a:solidFill>
              <a:latin typeface="Times New Roman" pitchFamily="18" charset="0"/>
              <a:cs typeface="Times New Roman" pitchFamily="18" charset="0"/>
            </a:endParaRPr>
          </a:p>
          <a:p>
            <a:r>
              <a:rPr lang="ru-RU" altLang="ru-RU" sz="8000" dirty="0" smtClean="0">
                <a:solidFill>
                  <a:schemeClr val="tx1"/>
                </a:solidFill>
                <a:latin typeface="Times New Roman" pitchFamily="18" charset="0"/>
                <a:cs typeface="Times New Roman" pitchFamily="18" charset="0"/>
              </a:rPr>
              <a:t>Заканчивая урок по теме « Заболевания сердечно – сосудистой системы», предлагаю учащимся проанализировав прошедший урок, написать письмо своему будущему ребенку о том, что он должен знать, что делать, как себя вести, чтобы снизить риск сердечно – сосудистых заболеваний у себя и будущих потомков.</a:t>
            </a:r>
          </a:p>
          <a:p>
            <a:endParaRPr lang="ru-RU" altLang="ru-RU" sz="8000" dirty="0" smtClean="0">
              <a:solidFill>
                <a:schemeClr val="tx1"/>
              </a:solidFill>
              <a:latin typeface="Times New Roman" pitchFamily="18" charset="0"/>
              <a:cs typeface="Times New Roman" pitchFamily="18" charset="0"/>
            </a:endParaRPr>
          </a:p>
          <a:p>
            <a:endParaRPr lang="ru-RU" alt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359" y="846161"/>
            <a:ext cx="5926137" cy="107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1951631" y="2405062"/>
            <a:ext cx="5390866" cy="2781087"/>
          </a:xfrm>
          <a:prstGeom prst="rect">
            <a:avLst/>
          </a:prstGeom>
          <a:noFill/>
        </p:spPr>
      </p:pic>
    </p:spTree>
    <p:extLst>
      <p:ext uri="{BB962C8B-B14F-4D97-AF65-F5344CB8AC3E}">
        <p14:creationId xmlns:p14="http://schemas.microsoft.com/office/powerpoint/2010/main" val="4281711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94" y="871538"/>
            <a:ext cx="7738280"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752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49" y="354842"/>
            <a:ext cx="8243248" cy="954107"/>
          </a:xfrm>
          <a:prstGeom prst="rect">
            <a:avLst/>
          </a:prstGeom>
        </p:spPr>
        <p:txBody>
          <a:bodyPr wrap="square">
            <a:spAutoFit/>
          </a:bodyPr>
          <a:lstStyle/>
          <a:p>
            <a:r>
              <a:rPr lang="ru-RU" sz="2800" dirty="0" smtClean="0">
                <a:solidFill>
                  <a:srgbClr val="000000"/>
                </a:solidFill>
                <a:latin typeface="Arial"/>
                <a:ea typeface="Times New Roman"/>
              </a:rPr>
              <a:t>Задания</a:t>
            </a:r>
            <a:r>
              <a:rPr lang="ru-RU" sz="2800" dirty="0">
                <a:solidFill>
                  <a:srgbClr val="000000"/>
                </a:solidFill>
                <a:latin typeface="Arial"/>
                <a:ea typeface="Times New Roman"/>
              </a:rPr>
              <a:t>, направленные на умение формулировать выводы, доказательства</a:t>
            </a:r>
            <a:endParaRPr lang="ru-RU" sz="2800" dirty="0"/>
          </a:p>
        </p:txBody>
      </p:sp>
      <p:pic>
        <p:nvPicPr>
          <p:cNvPr id="3" name="Рисунок 2" descr="C:\Users\Светлана\Desktop\1643368_1.png"/>
          <p:cNvPicPr/>
          <p:nvPr/>
        </p:nvPicPr>
        <p:blipFill>
          <a:blip r:embed="rId3">
            <a:extLst>
              <a:ext uri="{28A0092B-C50C-407E-A947-70E740481C1C}">
                <a14:useLocalDpi xmlns:a14="http://schemas.microsoft.com/office/drawing/2010/main" val="0"/>
              </a:ext>
            </a:extLst>
          </a:blip>
          <a:srcRect/>
          <a:stretch>
            <a:fillRect/>
          </a:stretch>
        </p:blipFill>
        <p:spPr bwMode="auto">
          <a:xfrm>
            <a:off x="447555" y="1237566"/>
            <a:ext cx="3444875" cy="1614170"/>
          </a:xfrm>
          <a:prstGeom prst="rect">
            <a:avLst/>
          </a:prstGeom>
          <a:noFill/>
          <a:ln>
            <a:noFill/>
          </a:ln>
        </p:spPr>
      </p:pic>
      <p:pic>
        <p:nvPicPr>
          <p:cNvPr id="4" name="Рисунок 3" descr="C:\Users\Светлана\Desktop\1643368_2.png"/>
          <p:cNvPicPr/>
          <p:nvPr/>
        </p:nvPicPr>
        <p:blipFill>
          <a:blip r:embed="rId4">
            <a:extLst>
              <a:ext uri="{28A0092B-C50C-407E-A947-70E740481C1C}">
                <a14:useLocalDpi xmlns:a14="http://schemas.microsoft.com/office/drawing/2010/main" val="0"/>
              </a:ext>
            </a:extLst>
          </a:blip>
          <a:srcRect/>
          <a:stretch>
            <a:fillRect/>
          </a:stretch>
        </p:blipFill>
        <p:spPr bwMode="auto">
          <a:xfrm>
            <a:off x="4118085" y="1354723"/>
            <a:ext cx="1576070" cy="1379855"/>
          </a:xfrm>
          <a:prstGeom prst="rect">
            <a:avLst/>
          </a:prstGeom>
          <a:noFill/>
          <a:ln>
            <a:noFill/>
          </a:ln>
        </p:spPr>
      </p:pic>
      <p:pic>
        <p:nvPicPr>
          <p:cNvPr id="5" name="Рисунок 4" descr="C:\Users\Светлана\Desktop\1643368_4.jpeg"/>
          <p:cNvPicPr/>
          <p:nvPr/>
        </p:nvPicPr>
        <p:blipFill>
          <a:blip r:embed="rId5">
            <a:extLst>
              <a:ext uri="{28A0092B-C50C-407E-A947-70E740481C1C}">
                <a14:useLocalDpi xmlns:a14="http://schemas.microsoft.com/office/drawing/2010/main" val="0"/>
              </a:ext>
            </a:extLst>
          </a:blip>
          <a:srcRect/>
          <a:stretch>
            <a:fillRect/>
          </a:stretch>
        </p:blipFill>
        <p:spPr bwMode="auto">
          <a:xfrm>
            <a:off x="5827594" y="1221296"/>
            <a:ext cx="3029803" cy="1503045"/>
          </a:xfrm>
          <a:prstGeom prst="rect">
            <a:avLst/>
          </a:prstGeom>
          <a:noFill/>
          <a:ln>
            <a:noFill/>
          </a:ln>
        </p:spPr>
      </p:pic>
      <p:graphicFrame>
        <p:nvGraphicFramePr>
          <p:cNvPr id="6" name="Объект 5"/>
          <p:cNvGraphicFramePr>
            <a:graphicFrameLocks noChangeAspect="1"/>
          </p:cNvGraphicFramePr>
          <p:nvPr>
            <p:extLst>
              <p:ext uri="{D42A27DB-BD31-4B8C-83A1-F6EECF244321}">
                <p14:modId xmlns:p14="http://schemas.microsoft.com/office/powerpoint/2010/main" val="1592952735"/>
              </p:ext>
            </p:extLst>
          </p:nvPr>
        </p:nvGraphicFramePr>
        <p:xfrm>
          <a:off x="1160060" y="3116309"/>
          <a:ext cx="7304501" cy="3521068"/>
        </p:xfrm>
        <a:graphic>
          <a:graphicData uri="http://schemas.openxmlformats.org/presentationml/2006/ole">
            <mc:AlternateContent xmlns:mc="http://schemas.openxmlformats.org/markup-compatibility/2006">
              <mc:Choice xmlns:v="urn:schemas-microsoft-com:vml" Requires="v">
                <p:oleObj spid="_x0000_s4108" name="Документ" r:id="rId7" imgW="5944886" imgH="2182916" progId="Word.Document.12">
                  <p:embed/>
                </p:oleObj>
              </mc:Choice>
              <mc:Fallback>
                <p:oleObj name="Документ" r:id="rId7" imgW="5944886" imgH="2182916" progId="Word.Document.12">
                  <p:embed/>
                  <p:pic>
                    <p:nvPicPr>
                      <p:cNvPr id="0" name="Объект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0060" y="3116309"/>
                        <a:ext cx="7304501" cy="35210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66036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006221"/>
            <a:ext cx="5909480" cy="2688609"/>
          </a:xfrm>
          <a:prstGeom prst="rect">
            <a:avLst/>
          </a:prstGeom>
          <a:noFill/>
        </p:spPr>
      </p:pic>
      <p:sp>
        <p:nvSpPr>
          <p:cNvPr id="3" name="Заголовок 2"/>
          <p:cNvSpPr>
            <a:spLocks noGrp="1"/>
          </p:cNvSpPr>
          <p:nvPr>
            <p:ph type="ctrTitle"/>
          </p:nvPr>
        </p:nvSpPr>
        <p:spPr>
          <a:xfrm>
            <a:off x="685800" y="464025"/>
            <a:ext cx="7772400" cy="1023581"/>
          </a:xfrm>
        </p:spPr>
        <p:txBody>
          <a:bodyPr>
            <a:normAutofit fontScale="90000"/>
          </a:bodyPr>
          <a:lstStyle/>
          <a:p>
            <a:pPr>
              <a:lnSpc>
                <a:spcPct val="115000"/>
              </a:lnSpc>
              <a:spcAft>
                <a:spcPts val="750"/>
              </a:spcAft>
            </a:pPr>
            <a:r>
              <a:rPr lang="ru-RU" sz="3100" b="1" dirty="0" smtClean="0">
                <a:solidFill>
                  <a:srgbClr val="000000"/>
                </a:solidFill>
                <a:latin typeface="Arial"/>
                <a:ea typeface="Times New Roman"/>
                <a:cs typeface="Times New Roman"/>
              </a:rPr>
              <a:t>Задания</a:t>
            </a:r>
            <a:r>
              <a:rPr lang="ru-RU" sz="3100" b="1" dirty="0">
                <a:solidFill>
                  <a:srgbClr val="000000"/>
                </a:solidFill>
                <a:latin typeface="Arial"/>
                <a:ea typeface="Times New Roman"/>
                <a:cs typeface="Times New Roman"/>
              </a:rPr>
              <a:t>, на понимание методов научного </a:t>
            </a:r>
            <a:r>
              <a:rPr lang="ru-RU" sz="3100" b="1" dirty="0" smtClean="0">
                <a:solidFill>
                  <a:srgbClr val="000000"/>
                </a:solidFill>
                <a:latin typeface="Arial"/>
                <a:ea typeface="Times New Roman"/>
                <a:cs typeface="Times New Roman"/>
              </a:rPr>
              <a:t>исследования</a:t>
            </a:r>
            <a:r>
              <a:rPr lang="ru-RU" sz="4800" dirty="0">
                <a:ea typeface="Calibri"/>
                <a:cs typeface="Times New Roman"/>
              </a:rPr>
              <a:t/>
            </a:r>
            <a:br>
              <a:rPr lang="ru-RU" sz="4800" dirty="0">
                <a:ea typeface="Calibri"/>
                <a:cs typeface="Times New Roman"/>
              </a:rPr>
            </a:br>
            <a:endParaRPr lang="ru-RU" dirty="0"/>
          </a:p>
        </p:txBody>
      </p:sp>
    </p:spTree>
    <p:extLst>
      <p:ext uri="{BB962C8B-B14F-4D97-AF65-F5344CB8AC3E}">
        <p14:creationId xmlns:p14="http://schemas.microsoft.com/office/powerpoint/2010/main" val="3161072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7104" y="614150"/>
            <a:ext cx="6496336" cy="551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9450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723331" y="313899"/>
            <a:ext cx="7983941" cy="2208297"/>
          </a:xfrm>
          <a:prstGeom prst="rect">
            <a:avLst/>
          </a:prstGeom>
        </p:spPr>
        <p:txBody>
          <a:bodyPr wrap="square">
            <a:spAutoFit/>
          </a:bodyPr>
          <a:lstStyle/>
          <a:p>
            <a:pPr algn="ctr">
              <a:lnSpc>
                <a:spcPts val="1470"/>
              </a:lnSpc>
              <a:spcAft>
                <a:spcPts val="0"/>
              </a:spcAft>
            </a:pPr>
            <a:r>
              <a:rPr lang="ru-RU" sz="2000" b="0" u="sng" dirty="0" smtClean="0">
                <a:solidFill>
                  <a:srgbClr val="333333"/>
                </a:solidFill>
                <a:latin typeface="+mj-lt"/>
                <a:ea typeface="Calibri"/>
              </a:rPr>
              <a:t>Соотнесите </a:t>
            </a:r>
            <a:r>
              <a:rPr lang="ru-RU" sz="2000" b="0" u="sng" dirty="0">
                <a:solidFill>
                  <a:srgbClr val="333333"/>
                </a:solidFill>
                <a:latin typeface="+mj-lt"/>
                <a:ea typeface="Calibri"/>
              </a:rPr>
              <a:t>тексты с рисунками. </a:t>
            </a:r>
            <a:endParaRPr lang="ru-RU" sz="2000" b="0" u="sng" dirty="0" smtClean="0">
              <a:solidFill>
                <a:srgbClr val="333333"/>
              </a:solidFill>
              <a:latin typeface="+mj-lt"/>
              <a:ea typeface="Calibri"/>
            </a:endParaRPr>
          </a:p>
          <a:p>
            <a:pPr algn="ctr">
              <a:lnSpc>
                <a:spcPts val="1470"/>
              </a:lnSpc>
              <a:spcAft>
                <a:spcPts val="0"/>
              </a:spcAft>
            </a:pPr>
            <a:endParaRPr lang="ru-RU" sz="2000" b="0" u="sng" dirty="0">
              <a:latin typeface="+mj-lt"/>
              <a:ea typeface="Calibri"/>
            </a:endParaRPr>
          </a:p>
          <a:p>
            <a:pPr algn="ctr">
              <a:lnSpc>
                <a:spcPts val="1470"/>
              </a:lnSpc>
              <a:spcAft>
                <a:spcPts val="0"/>
              </a:spcAft>
            </a:pPr>
            <a:r>
              <a:rPr lang="ru-RU" sz="2000" b="0" dirty="0">
                <a:solidFill>
                  <a:srgbClr val="333333"/>
                </a:solidFill>
                <a:latin typeface="+mj-lt"/>
                <a:ea typeface="Calibri"/>
              </a:rPr>
              <a:t>Эритроцит — двояковогнутый безъядерный диск, содержащий пигмент гемоглобин (гемо– железо; глобин– белок). Основная функция: перенос кислорода. </a:t>
            </a:r>
            <a:endParaRPr lang="ru-RU" sz="2000" b="0" dirty="0">
              <a:latin typeface="+mj-lt"/>
              <a:ea typeface="Calibri"/>
            </a:endParaRPr>
          </a:p>
          <a:p>
            <a:pPr algn="ctr">
              <a:lnSpc>
                <a:spcPts val="1470"/>
              </a:lnSpc>
              <a:spcAft>
                <a:spcPts val="0"/>
              </a:spcAft>
            </a:pPr>
            <a:r>
              <a:rPr lang="ru-RU" sz="2000" b="0" dirty="0">
                <a:solidFill>
                  <a:srgbClr val="333333"/>
                </a:solidFill>
                <a:latin typeface="+mj-lt"/>
                <a:ea typeface="Calibri"/>
              </a:rPr>
              <a:t>Тромбоциты — маленькие кровяные пластинки, латающие «пробоины» в сосудах, содержащие </a:t>
            </a:r>
            <a:r>
              <a:rPr lang="ru-RU" sz="2000" b="0" dirty="0" err="1">
                <a:solidFill>
                  <a:srgbClr val="333333"/>
                </a:solidFill>
                <a:latin typeface="+mj-lt"/>
                <a:ea typeface="Calibri"/>
              </a:rPr>
              <a:t>тромбопластин</a:t>
            </a:r>
            <a:r>
              <a:rPr lang="ru-RU" sz="2000" b="0" dirty="0">
                <a:solidFill>
                  <a:srgbClr val="333333"/>
                </a:solidFill>
                <a:latin typeface="+mj-lt"/>
                <a:ea typeface="Calibri"/>
              </a:rPr>
              <a:t> и участвующие в свертываемости крови.</a:t>
            </a:r>
            <a:endParaRPr lang="ru-RU" sz="2000" b="0" dirty="0">
              <a:latin typeface="+mj-lt"/>
              <a:ea typeface="Calibri"/>
            </a:endParaRPr>
          </a:p>
          <a:p>
            <a:pPr algn="ctr">
              <a:lnSpc>
                <a:spcPts val="1470"/>
              </a:lnSpc>
              <a:spcAft>
                <a:spcPts val="0"/>
              </a:spcAft>
            </a:pPr>
            <a:r>
              <a:rPr lang="ru-RU" sz="2000" b="0" dirty="0">
                <a:solidFill>
                  <a:srgbClr val="333333"/>
                </a:solidFill>
                <a:latin typeface="+mj-lt"/>
                <a:ea typeface="Calibri"/>
              </a:rPr>
              <a:t>Лейкоциты — «мохнатые» белые шарики, способные к «пожиранию» инородных тел (вирусов и бактерий), отвечающие за иммунитет. </a:t>
            </a:r>
            <a:endParaRPr lang="ru-RU" sz="2000" b="0" dirty="0">
              <a:latin typeface="+mj-lt"/>
              <a:ea typeface="Calibri"/>
            </a:endParaRPr>
          </a:p>
          <a:p>
            <a:pPr algn="ctr">
              <a:lnSpc>
                <a:spcPts val="1470"/>
              </a:lnSpc>
              <a:spcAft>
                <a:spcPts val="0"/>
              </a:spcAft>
            </a:pPr>
            <a:r>
              <a:rPr lang="ru-RU" dirty="0">
                <a:solidFill>
                  <a:srgbClr val="333333"/>
                </a:solidFill>
                <a:latin typeface="Arial"/>
                <a:ea typeface="Calibri"/>
              </a:rPr>
              <a:t> </a:t>
            </a:r>
            <a:endParaRPr lang="ru-RU" sz="1600" dirty="0">
              <a:effectLst/>
              <a:latin typeface="Times New Roman"/>
              <a:ea typeface="Calibri"/>
            </a:endParaRPr>
          </a:p>
        </p:txBody>
      </p:sp>
      <p:pic>
        <p:nvPicPr>
          <p:cNvPr id="5" name="Рисунок 4" descr="C:\Users\Светлана\Desktop\10871.001.png"/>
          <p:cNvPicPr/>
          <p:nvPr/>
        </p:nvPicPr>
        <p:blipFill>
          <a:blip r:embed="rId2">
            <a:extLst>
              <a:ext uri="{28A0092B-C50C-407E-A947-70E740481C1C}">
                <a14:useLocalDpi xmlns:a14="http://schemas.microsoft.com/office/drawing/2010/main" val="0"/>
              </a:ext>
            </a:extLst>
          </a:blip>
          <a:srcRect/>
          <a:stretch>
            <a:fillRect/>
          </a:stretch>
        </p:blipFill>
        <p:spPr bwMode="auto">
          <a:xfrm>
            <a:off x="1241946" y="2961563"/>
            <a:ext cx="7124132" cy="3043451"/>
          </a:xfrm>
          <a:prstGeom prst="rect">
            <a:avLst/>
          </a:prstGeom>
          <a:noFill/>
          <a:ln>
            <a:noFill/>
          </a:ln>
        </p:spPr>
      </p:pic>
    </p:spTree>
    <p:extLst>
      <p:ext uri="{BB962C8B-B14F-4D97-AF65-F5344CB8AC3E}">
        <p14:creationId xmlns:p14="http://schemas.microsoft.com/office/powerpoint/2010/main" val="25103492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6537" y="955343"/>
            <a:ext cx="7165075" cy="2308324"/>
          </a:xfrm>
          <a:prstGeom prst="rect">
            <a:avLst/>
          </a:prstGeom>
        </p:spPr>
        <p:txBody>
          <a:bodyPr wrap="square">
            <a:spAutoFit/>
          </a:bodyPr>
          <a:lstStyle/>
          <a:p>
            <a:r>
              <a:rPr lang="ru-RU" dirty="0" smtClean="0"/>
              <a:t>1. Ссылка </a:t>
            </a:r>
            <a:r>
              <a:rPr lang="ru-RU" dirty="0"/>
              <a:t>на дополнительный материал: </a:t>
            </a:r>
          </a:p>
          <a:p>
            <a:r>
              <a:rPr lang="ru-RU" dirty="0">
                <a:hlinkClick r:id="rId2"/>
              </a:rPr>
              <a:t>http://</a:t>
            </a:r>
            <a:r>
              <a:rPr lang="ru-RU" dirty="0" smtClean="0">
                <a:hlinkClick r:id="rId2"/>
              </a:rPr>
              <a:t>skiv.instrao.ru/bank-zadaniy/estestvennonauchnaya-gramotnost</a:t>
            </a:r>
            <a:endParaRPr lang="ru-RU" dirty="0" smtClean="0"/>
          </a:p>
          <a:p>
            <a:endParaRPr lang="ru-RU" dirty="0" smtClean="0"/>
          </a:p>
          <a:p>
            <a:r>
              <a:rPr lang="ru-RU" dirty="0" smtClean="0"/>
              <a:t> 2. http</a:t>
            </a:r>
            <a:r>
              <a:rPr lang="ru-RU" dirty="0"/>
              <a:t>://skiv.instrao.ru/bank-zadaniy/estestvennonauchnaya-gramotnost/ </a:t>
            </a:r>
          </a:p>
          <a:p>
            <a:r>
              <a:rPr lang="ru-RU" dirty="0"/>
              <a:t>http://skiv.instrao.ru/support/demonstratsionnye-materialya/estestvennonauchnaya- </a:t>
            </a:r>
            <a:r>
              <a:rPr lang="ru-RU" dirty="0" err="1"/>
              <a:t>gramotnost.php</a:t>
            </a:r>
            <a:r>
              <a:rPr lang="ru-RU" dirty="0"/>
              <a:t> </a:t>
            </a:r>
          </a:p>
        </p:txBody>
      </p:sp>
    </p:spTree>
    <p:extLst>
      <p:ext uri="{BB962C8B-B14F-4D97-AF65-F5344CB8AC3E}">
        <p14:creationId xmlns:p14="http://schemas.microsoft.com/office/powerpoint/2010/main" val="14164298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7481" y="1064525"/>
            <a:ext cx="5520519" cy="1047979"/>
          </a:xfrm>
          <a:prstGeom prst="rect">
            <a:avLst/>
          </a:prstGeom>
        </p:spPr>
        <p:txBody>
          <a:bodyPr wrap="square">
            <a:spAutoFit/>
          </a:bodyPr>
          <a:lstStyle/>
          <a:p>
            <a:pPr algn="r">
              <a:lnSpc>
                <a:spcPct val="115000"/>
              </a:lnSpc>
              <a:spcAft>
                <a:spcPts val="0"/>
              </a:spcAft>
            </a:pPr>
            <a:r>
              <a:rPr lang="ru-RU" dirty="0">
                <a:solidFill>
                  <a:srgbClr val="000000"/>
                </a:solidFill>
                <a:latin typeface="Roboto"/>
                <a:ea typeface="Times New Roman"/>
                <a:cs typeface="Times New Roman"/>
              </a:rPr>
              <a:t>Недостаточно владеть премудростью,</a:t>
            </a:r>
            <a:endParaRPr lang="ru-RU" sz="1400" dirty="0">
              <a:latin typeface="Calibri"/>
              <a:ea typeface="Calibri"/>
              <a:cs typeface="Times New Roman"/>
            </a:endParaRPr>
          </a:p>
          <a:p>
            <a:pPr algn="r">
              <a:lnSpc>
                <a:spcPct val="115000"/>
              </a:lnSpc>
              <a:spcAft>
                <a:spcPts val="0"/>
              </a:spcAft>
            </a:pPr>
            <a:r>
              <a:rPr lang="ru-RU" dirty="0">
                <a:solidFill>
                  <a:srgbClr val="000000"/>
                </a:solidFill>
                <a:latin typeface="Roboto"/>
                <a:ea typeface="Times New Roman"/>
                <a:cs typeface="Times New Roman"/>
              </a:rPr>
              <a:t>нужно также уметь пользоваться ею.</a:t>
            </a:r>
            <a:endParaRPr lang="ru-RU" sz="1400" dirty="0">
              <a:latin typeface="Calibri"/>
              <a:ea typeface="Calibri"/>
              <a:cs typeface="Times New Roman"/>
            </a:endParaRPr>
          </a:p>
          <a:p>
            <a:pPr algn="r">
              <a:lnSpc>
                <a:spcPct val="115000"/>
              </a:lnSpc>
              <a:spcAft>
                <a:spcPts val="0"/>
              </a:spcAft>
            </a:pPr>
            <a:r>
              <a:rPr lang="ru-RU" dirty="0">
                <a:solidFill>
                  <a:srgbClr val="000000"/>
                </a:solidFill>
                <a:latin typeface="Roboto"/>
                <a:ea typeface="Times New Roman"/>
                <a:cs typeface="Times New Roman"/>
              </a:rPr>
              <a:t>Цицерон.</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093080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4857" y="274330"/>
            <a:ext cx="7772400" cy="1470025"/>
          </a:xfrm>
        </p:spPr>
        <p:txBody>
          <a:bodyPr/>
          <a:lstStyle/>
          <a:p>
            <a:endParaRPr lang="ru-RU"/>
          </a:p>
        </p:txBody>
      </p:sp>
      <p:sp>
        <p:nvSpPr>
          <p:cNvPr id="3" name="Подзаголовок 2"/>
          <p:cNvSpPr>
            <a:spLocks noGrp="1"/>
          </p:cNvSpPr>
          <p:nvPr>
            <p:ph type="subTitle" idx="1"/>
          </p:nvPr>
        </p:nvSpPr>
        <p:spPr>
          <a:xfrm>
            <a:off x="1371600" y="2019869"/>
            <a:ext cx="6400800" cy="3618931"/>
          </a:xfrm>
        </p:spPr>
        <p:txBody>
          <a:bodyPr/>
          <a:lstStyle/>
          <a:p>
            <a:endParaRPr lang="ru-RU" dirty="0"/>
          </a:p>
        </p:txBody>
      </p:sp>
    </p:spTree>
    <p:extLst>
      <p:ext uri="{BB962C8B-B14F-4D97-AF65-F5344CB8AC3E}">
        <p14:creationId xmlns:p14="http://schemas.microsoft.com/office/powerpoint/2010/main" val="61258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u="sng" dirty="0">
                <a:solidFill>
                  <a:srgbClr val="0000FF"/>
                </a:solidFill>
                <a:ea typeface="Times New Roman"/>
                <a:cs typeface="Times New Roman"/>
                <a:hlinkClick r:id="rId2"/>
              </a:rPr>
              <a:t>http://skiv.instrao.ru/bank-zadaniy/estestvennonauchnaya-gramotnost/</a:t>
            </a:r>
            <a:r>
              <a:rPr lang="ru-RU" dirty="0">
                <a:ea typeface="Times New Roman"/>
                <a:cs typeface="Times New Roman"/>
              </a:rPr>
              <a:t>. </a:t>
            </a:r>
            <a:endParaRPr lang="ru-RU" dirty="0"/>
          </a:p>
        </p:txBody>
      </p:sp>
    </p:spTree>
    <p:extLst>
      <p:ext uri="{BB962C8B-B14F-4D97-AF65-F5344CB8AC3E}">
        <p14:creationId xmlns:p14="http://schemas.microsoft.com/office/powerpoint/2010/main" val="348507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fsd.multiurok.ru/html/2019/09/06/s_5d72920725714/img5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73" y="1626"/>
            <a:ext cx="9168000" cy="68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4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ветлана\Desktop\111c3c1a2a39b68089646ae0460273ce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26988"/>
            <a:ext cx="12263438" cy="691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3713" y="401638"/>
            <a:ext cx="8229600" cy="1143000"/>
          </a:xfrm>
        </p:spPr>
        <p:txBody>
          <a:bodyPr>
            <a:normAutofit/>
          </a:bodyPr>
          <a:lstStyle/>
          <a:p>
            <a:pPr algn="ctr" eaLnBrk="1" hangingPunct="1"/>
            <a:r>
              <a:rPr lang="ru-RU" altLang="ru-RU" sz="2800" b="1" dirty="0" smtClean="0">
                <a:latin typeface="Times New Roman" pitchFamily="18" charset="0"/>
                <a:cs typeface="Times New Roman" pitchFamily="18" charset="0"/>
              </a:rPr>
              <a:t>Функциональные качества личности </a:t>
            </a:r>
          </a:p>
        </p:txBody>
      </p:sp>
      <p:sp>
        <p:nvSpPr>
          <p:cNvPr id="5123" name="Rectangle 3"/>
          <p:cNvSpPr>
            <a:spLocks noGrp="1" noChangeArrowheads="1"/>
          </p:cNvSpPr>
          <p:nvPr>
            <p:ph idx="1"/>
          </p:nvPr>
        </p:nvSpPr>
        <p:spPr>
          <a:xfrm>
            <a:off x="768350" y="1855788"/>
            <a:ext cx="8143875" cy="4462462"/>
          </a:xfrm>
        </p:spPr>
        <p:txBody>
          <a:bodyPr>
            <a:normAutofit/>
          </a:bodyPr>
          <a:lstStyle/>
          <a:p>
            <a:pPr eaLnBrk="1" hangingPunct="1">
              <a:buFont typeface="Wingdings" pitchFamily="2" charset="2"/>
              <a:buNone/>
            </a:pPr>
            <a:r>
              <a:rPr lang="ru-RU" altLang="ru-RU" sz="2800" dirty="0" smtClean="0">
                <a:latin typeface="Times New Roman" pitchFamily="18" charset="0"/>
              </a:rPr>
              <a:t>1  Инициативность</a:t>
            </a:r>
          </a:p>
          <a:p>
            <a:pPr eaLnBrk="1" hangingPunct="1">
              <a:buFont typeface="Wingdings" pitchFamily="2" charset="2"/>
              <a:buNone/>
            </a:pPr>
            <a:r>
              <a:rPr lang="ru-RU" altLang="ru-RU" sz="2800" dirty="0" smtClean="0">
                <a:latin typeface="Times New Roman" pitchFamily="18" charset="0"/>
              </a:rPr>
              <a:t>2. Находить нестандартные решения</a:t>
            </a:r>
          </a:p>
          <a:p>
            <a:pPr eaLnBrk="1" hangingPunct="1">
              <a:buFont typeface="Wingdings" pitchFamily="2" charset="2"/>
              <a:buNone/>
            </a:pPr>
            <a:r>
              <a:rPr lang="ru-RU" altLang="ru-RU" sz="2800" dirty="0" smtClean="0">
                <a:latin typeface="Times New Roman" pitchFamily="18" charset="0"/>
              </a:rPr>
              <a:t>3. </a:t>
            </a:r>
            <a:r>
              <a:rPr lang="ru-RU" altLang="ru-RU" sz="2800" dirty="0">
                <a:latin typeface="Times New Roman" pitchFamily="18" charset="0"/>
              </a:rPr>
              <a:t>С</a:t>
            </a:r>
            <a:r>
              <a:rPr lang="ru-RU" altLang="ru-RU" sz="2800" dirty="0" smtClean="0">
                <a:latin typeface="Times New Roman" pitchFamily="18" charset="0"/>
              </a:rPr>
              <a:t>пособность  творчески мыслить</a:t>
            </a:r>
          </a:p>
          <a:p>
            <a:pPr eaLnBrk="1" hangingPunct="1">
              <a:buFont typeface="Wingdings" pitchFamily="2" charset="2"/>
              <a:buNone/>
            </a:pPr>
            <a:r>
              <a:rPr lang="ru-RU" altLang="ru-RU" sz="2800" dirty="0" smtClean="0">
                <a:latin typeface="Times New Roman" pitchFamily="18" charset="0"/>
              </a:rPr>
              <a:t>4. Выбирать профессиональный путь</a:t>
            </a:r>
          </a:p>
          <a:p>
            <a:pPr eaLnBrk="1" hangingPunct="1">
              <a:buFont typeface="Wingdings" pitchFamily="2" charset="2"/>
              <a:buNone/>
            </a:pPr>
            <a:r>
              <a:rPr lang="ru-RU" altLang="ru-RU" sz="2800" dirty="0" smtClean="0">
                <a:latin typeface="Times New Roman" pitchFamily="18" charset="0"/>
              </a:rPr>
              <a:t>5. Готовность обучаться в течение всей жизни</a:t>
            </a:r>
          </a:p>
        </p:txBody>
      </p:sp>
      <p:sp>
        <p:nvSpPr>
          <p:cNvPr id="5124" name="Rectangle 4"/>
          <p:cNvSpPr>
            <a:spLocks noChangeArrowheads="1"/>
          </p:cNvSpPr>
          <p:nvPr/>
        </p:nvSpPr>
        <p:spPr bwMode="auto">
          <a:xfrm>
            <a:off x="241300" y="2636838"/>
            <a:ext cx="8229600" cy="1143000"/>
          </a:xfrm>
          <a:prstGeom prst="rect">
            <a:avLst/>
          </a:prstGeom>
          <a:noFill/>
          <a:ln w="9525">
            <a:noFill/>
            <a:miter lim="800000"/>
            <a:headEnd/>
            <a:tailEnd/>
          </a:ln>
        </p:spPr>
        <p:txBody>
          <a:bodyPr anchor="ctr"/>
          <a:lstStyle/>
          <a:p>
            <a:pPr algn="ctr"/>
            <a:r>
              <a:rPr lang="ru-RU" altLang="ru-RU" sz="4400">
                <a:solidFill>
                  <a:srgbClr val="001642"/>
                </a:solidFill>
                <a:latin typeface="Calibri" pitchFamily="34" charset="0"/>
              </a:rPr>
              <a:t> </a:t>
            </a:r>
          </a:p>
        </p:txBody>
      </p:sp>
      <p:sp>
        <p:nvSpPr>
          <p:cNvPr id="5125" name="Rectangle 5"/>
          <p:cNvSpPr>
            <a:spLocks noChangeArrowheads="1"/>
          </p:cNvSpPr>
          <p:nvPr/>
        </p:nvSpPr>
        <p:spPr bwMode="auto">
          <a:xfrm>
            <a:off x="11113" y="3644900"/>
            <a:ext cx="8712200" cy="1943100"/>
          </a:xfrm>
          <a:prstGeom prst="rect">
            <a:avLst/>
          </a:prstGeom>
          <a:noFill/>
          <a:ln w="9525">
            <a:noFill/>
            <a:miter lim="800000"/>
            <a:headEnd/>
            <a:tailEnd/>
          </a:ln>
        </p:spPr>
        <p:txBody>
          <a:bodyPr/>
          <a:lstStyle/>
          <a:p>
            <a:pPr marL="342900" indent="-342900">
              <a:spcBef>
                <a:spcPct val="20000"/>
              </a:spcBef>
              <a:buClr>
                <a:schemeClr val="hlink"/>
              </a:buClr>
              <a:buSzPct val="65000"/>
              <a:buFont typeface="Wingdings" pitchFamily="2" charset="2"/>
              <a:buNone/>
            </a:pPr>
            <a:r>
              <a:rPr lang="ru-RU" altLang="ru-RU" sz="3600" i="1">
                <a:solidFill>
                  <a:srgbClr val="660033"/>
                </a:solidFill>
                <a:latin typeface="Times New Roman" pitchFamily="18" charset="0"/>
              </a:rPr>
              <a:t>   </a:t>
            </a:r>
            <a:endParaRPr lang="ru-RU" altLang="ru-RU" sz="2400">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759_slide">
  <a:themeElements>
    <a:clrScheme name="Тема Office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Тема Office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ind_0759_slide</Template>
  <TotalTime>3221</TotalTime>
  <Words>2959</Words>
  <Application>Microsoft Office PowerPoint</Application>
  <PresentationFormat>Экран (4:3)</PresentationFormat>
  <Paragraphs>479</Paragraphs>
  <Slides>59</Slides>
  <Notes>2</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59</vt:i4>
      </vt:variant>
    </vt:vector>
  </HeadingPairs>
  <TitlesOfParts>
    <vt:vector size="65" baseType="lpstr">
      <vt:lpstr>ind_0759_slide</vt:lpstr>
      <vt:lpstr>1_Default Design</vt:lpstr>
      <vt:lpstr>Тема Office</vt:lpstr>
      <vt:lpstr>1_Тема Office</vt:lpstr>
      <vt:lpstr>2_Тема Office</vt:lpstr>
      <vt:lpstr>Документ</vt:lpstr>
      <vt:lpstr>Формы работы учителя по формированию функциональной грамотности на уроках биологии</vt:lpstr>
      <vt:lpstr>Функциональная грамотность</vt:lpstr>
      <vt:lpstr> Функциональная грамотность – рассматривается как способность личности использовать все постоянно приобретаемые в жизни знания, умения и навыки для решения жизненных задач в различных сферах человеческой деятельности </vt:lpstr>
      <vt:lpstr>Функциональная грамотность</vt:lpstr>
      <vt:lpstr>Презентация PowerPoint</vt:lpstr>
      <vt:lpstr>Презентация PowerPoint</vt:lpstr>
      <vt:lpstr>Презентация PowerPoint</vt:lpstr>
      <vt:lpstr>Презентация PowerPoint</vt:lpstr>
      <vt:lpstr>Функциональные качества личности </vt:lpstr>
      <vt:lpstr>Презентация PowerPoint</vt:lpstr>
      <vt:lpstr> Естественнонаучная грамотность. Рisa Способность человека занимать активную гражданскую позицию по вопросам, связанным с развитием естественных наук и применением их достижений, его готовность интересоваться естественно-научными идеями. Естественно-научно грамотный человек стремиться участвовать в аргументированном обсуждении проблем, имеющим отношение к естественным наукам и технологиям, что требует от него следующих компетенций: 1. Научно объяснять явления 2. Понимать особенности естественно-научного исследования 3. Научно интерпретировать данные и использовать доказательства для получения выводов. </vt:lpstr>
      <vt:lpstr>Для формирования/оценки естественнонаучной грамотности используются тематические блоки, которые включают описание реальной ситуации и задания, связанные с этой ситуацией. Каждое из заданий характеризуется следующими признаками:  1. Компетентность  2. Естественно-научное знание  3. Контекст  4. Уровень сложности </vt:lpstr>
      <vt:lpstr>Презентация PowerPoint</vt:lpstr>
      <vt:lpstr>Контексты ( пример для 8 класса) </vt:lpstr>
      <vt:lpstr>Компетенции → познавательные действия  1. Научное объяснение явлений 1. 1.Применить естественнонаучные знания для анализа ситуации/проблемы 1.2. Выбрать модель, лежащую в основе объяснения 1.3. Выбрать объяснение, наиболее полно отражающее описанные процессы 1.4. Создать  объяснение, указав несколько причинно –следственных связей 1.5. Выбрать возможный прогноз и аргументировать выбор 1.6. Сделать прогноз на основании предложенного объяснения процесса 1.7. Привести примеры возможного применения естественнонаучного знания для общества</vt:lpstr>
      <vt:lpstr>2. Понимание особенностей естественнонаучного исследования 2.1 Различать вопросы, которые можно исследовать методами ЕН 22. Распознавать гипотезу на проверку которой направлено данное исследование 2.3. Оценить предложенный способ проведения исследования/план исследования 2.4. Интерпретировать результаты исследований/находить информацию в данных, подтверждающую выводы 2.5. Сделать выводы по предложенным результатам исследования 2.6. Оценить способ, который используется для обеспечения надёжности данных и достоверности объяснений 2.7. Предложить способ увеличения точности полученных в исследовании данных</vt:lpstr>
      <vt:lpstr>3.Интерпретация данных и использование научных доказательств для получения выводов 3.1 Определять недостающую информацию для решения проблемы 3.2. Распознавать предположения (допущения), аргументы и описания в научно-популярных текстах 3.3. Находить необходимые данные в источниках информации, представленной в различной форме ( таблица, схема и т.д) 3.4. Преобразовать информацию из одной формы представления в другую  3.5. Интерпретировать данные и делать соостветствующие выводы 3.6. Оценивать достоверность научных аргументов и доказательства из различных источников</vt:lpstr>
      <vt:lpstr>Этапы комбинированного урока и учебная деятельность</vt:lpstr>
      <vt:lpstr>Мотивационно-целевой этап     Как функционирует мозг  Артём увидел рекламу тренингов, на которых обещают «активировать мозг на 100 %». Артёму эта идея показалась привлекательной, но для начала он решил разобраться, как работает мозг в обычном режиме, без тренингов. </vt:lpstr>
      <vt:lpstr>Этап изучения нового материала )  Тема «Головной мозг, строение и функции»</vt:lpstr>
      <vt:lpstr>Этап изучения нового материала  Тема «Головной мозг, строение и функции» (оцениваемое умение: применить соответствующие естественнонаучные знания для объяснения явления)</vt:lpstr>
      <vt:lpstr>Этап актуализации опорных знаний Тема «Большие полушария ГМ»</vt:lpstr>
      <vt:lpstr>Этап актуализации опорных знаний Тема «Большие полушария ГМ» Зная, что разные полушария мозга заняты разными функциями, определить роль мозолистого тела, используя результаты опыта Роджера Сперри  Отметьте все верные решения</vt:lpstr>
      <vt:lpstr>Этап изучения нового материала  Тема «Большие полушария ГМ»</vt:lpstr>
      <vt:lpstr>Артёма всё ещё интересовал вопрос, действительно ли наш мозг большую часть времени работает не на 100 %, и ему нужен специальный тренинг? Артём прочитал про исследования, которые изучают функционирование мозга при решении каких-либо задач. Оказалось, что для решения задач весь мозг сразу не нужен.  Но как выяснить,  за какие функции отвечают разные зоны мозга? Предложите и опишите план эксперимента, который помог бы выделить ТОЛЬКО те зоны, которые нужны для решения арифметических задач.  Запишите этот ответ.   Оцениваемое умение: предлагать или оценивать способ научного исследования данного вопроса. </vt:lpstr>
      <vt:lpstr>Этап актуализации опорных знаний Тема «Обмен веществ и превращение энергии»</vt:lpstr>
      <vt:lpstr>Этап изучения нового материала  Тема «Цепи питания»</vt:lpstr>
      <vt:lpstr>Этап изучения нового материала  Тема «Цепи питания» </vt:lpstr>
      <vt:lpstr>Презентация PowerPoint</vt:lpstr>
      <vt:lpstr>Презентация PowerPoint</vt:lpstr>
      <vt:lpstr>Презентация PowerPoint</vt:lpstr>
      <vt:lpstr>  «Почини цепочку» Тема» Круги кровообращения» </vt:lpstr>
      <vt:lpstr>Презентация PowerPoint</vt:lpstr>
      <vt:lpstr>Прием «Концептуальная таблица» </vt:lpstr>
      <vt:lpstr>Ромашка Блума</vt:lpstr>
      <vt:lpstr>Ромашка Блума</vt:lpstr>
      <vt:lpstr>Приемы используемые на стадии вызова</vt:lpstr>
      <vt:lpstr>     Прием «Знаю, хочу узнать, что узнал»</vt:lpstr>
      <vt:lpstr>       Прием «Корзина идей, понятий, имен…» </vt:lpstr>
      <vt:lpstr>   Прием «Что это?» или «Черный ящик»</vt:lpstr>
      <vt:lpstr>Презентация PowerPoint</vt:lpstr>
      <vt:lpstr>Приемы, используемые на стадии осмысления</vt:lpstr>
      <vt:lpstr>Прием «Концептуальная таблица» </vt:lpstr>
      <vt:lpstr>              Толстые и тонкие вопросы</vt:lpstr>
      <vt:lpstr>Приемы, используемые на стадии рефлексии</vt:lpstr>
      <vt:lpstr>             Синквейн</vt:lpstr>
      <vt:lpstr>«Контур – символ» Тема «Сердце»</vt:lpstr>
      <vt:lpstr>Приемы, используемые на стадии рефлексии</vt:lpstr>
      <vt:lpstr>             Синквейн</vt:lpstr>
      <vt:lpstr>          Прием «Письмо в будущее». Рафт.</vt:lpstr>
      <vt:lpstr>Презентация PowerPoint</vt:lpstr>
      <vt:lpstr>Презентация PowerPoint</vt:lpstr>
      <vt:lpstr>Презентация PowerPoint</vt:lpstr>
      <vt:lpstr>Задания, на понимание методов научного исследования </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Татьяна В. Перегонцева</cp:lastModifiedBy>
  <cp:revision>209</cp:revision>
  <dcterms:created xsi:type="dcterms:W3CDTF">2014-03-27T13:21:09Z</dcterms:created>
  <dcterms:modified xsi:type="dcterms:W3CDTF">2022-04-12T11:56:38Z</dcterms:modified>
</cp:coreProperties>
</file>