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80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81" r:id="rId19"/>
    <p:sldId id="275" r:id="rId20"/>
    <p:sldId id="276" r:id="rId21"/>
    <p:sldId id="277" r:id="rId22"/>
    <p:sldId id="278" r:id="rId23"/>
    <p:sldId id="283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7" r:id="rId35"/>
    <p:sldId id="299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>
        <p:scale>
          <a:sx n="100" d="100"/>
          <a:sy n="100" d="100"/>
        </p:scale>
        <p:origin x="-2112" y="-31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812D-80F9-465B-B37A-7AE5F22898E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7ECF-EEF5-4A37-91DE-DD84F872C7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7ECF-EEF5-4A37-91DE-DD84F872C7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2FA4-83B1-44F2-865F-3A64E0FE68E4}" type="slidenum"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8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4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4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9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32D7-7A6C-462A-BE33-2683F90E42E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F382-EA2F-4A41-8B99-EFA9DE09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ff6a91_bM&amp;t=1397s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trashbox.ru/ifiles/1175155_7de7ae_artist_impression_of_the_exoplanet_51_pegasi_b.jpg-max1/za-chto-dali-nobelevskuyu-premiyu-2019-kak-byla-otkryta-pervaya-planeta-za-predelami-solnechnoj-sistemy-3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trashbox.ru/ifiles/1175159_881ff0_ig_first_planet.jpg-orig/za-chto-dali-nobelevskuyu-premiyu-2019-kak-byla-otkryta-pervaya-planeta-za-predelami-solnechnoj-sistemy-5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shbox.ru/ifiles/1175145_1979a3_290-0016.jpg-orig/za-chto-dali-nobelevskuyu-premiyu-2019-kak-byla-otkryta-pervaya-planeta-za-predelami-solnechnoj-sistemy-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048672" cy="558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255" y="5597017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Нобелевские премии по физике </a:t>
            </a:r>
            <a:r>
              <a:rPr lang="ru-RU" sz="3000" b="1" dirty="0" smtClean="0"/>
              <a:t>и химии: достижения </a:t>
            </a:r>
            <a:r>
              <a:rPr lang="ru-RU" sz="3000" b="1" smtClean="0"/>
              <a:t>российских ученых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0083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40796" y="2606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Алфёров</a:t>
            </a:r>
          </a:p>
          <a:p>
            <a:pPr algn="ctr"/>
            <a:r>
              <a:rPr lang="ru-RU" b="1" dirty="0" smtClean="0"/>
              <a:t>Жорес Иванович</a:t>
            </a:r>
          </a:p>
          <a:p>
            <a:pPr algn="ctr"/>
            <a:r>
              <a:rPr lang="ru-RU" b="1" dirty="0" smtClean="0"/>
              <a:t>(15.03.1930 г.р.)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ремия по физике 2000 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«за разработки в полупроводниковой технике»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68"/>
            <a:ext cx="4392488" cy="54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7"/>
            <a:ext cx="1800200" cy="25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0787" y="2765388"/>
            <a:ext cx="220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Крёмер</a:t>
            </a:r>
            <a:r>
              <a:rPr lang="ru-RU" b="1" dirty="0" smtClean="0"/>
              <a:t> Герберт</a:t>
            </a:r>
          </a:p>
          <a:p>
            <a:pPr algn="ctr"/>
            <a:r>
              <a:rPr lang="ru-RU" b="1" dirty="0" smtClean="0"/>
              <a:t>(25.08.1928 г.р.)</a:t>
            </a:r>
          </a:p>
          <a:p>
            <a:pPr algn="ctr"/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46" y="4221088"/>
            <a:ext cx="20478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3828" y="5733256"/>
            <a:ext cx="2470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Килби</a:t>
            </a:r>
            <a:r>
              <a:rPr lang="ru-RU" sz="1600" b="1" dirty="0"/>
              <a:t> </a:t>
            </a:r>
            <a:r>
              <a:rPr lang="ru-RU" sz="1600" b="1" dirty="0" smtClean="0"/>
              <a:t>Джек</a:t>
            </a:r>
          </a:p>
          <a:p>
            <a:pPr algn="ctr"/>
            <a:r>
              <a:rPr lang="ru-RU" sz="1600" b="1" dirty="0" smtClean="0"/>
              <a:t>Герберт</a:t>
            </a:r>
          </a:p>
          <a:p>
            <a:pPr algn="ctr"/>
            <a:r>
              <a:rPr lang="ru-RU" sz="1600" b="1" dirty="0" smtClean="0"/>
              <a:t>(08.11.1923-20.06.2005)</a:t>
            </a:r>
          </a:p>
          <a:p>
            <a:pPr algn="ctr"/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893" y="5563979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 smtClean="0"/>
              <a:t>1984 г. - </a:t>
            </a:r>
            <a:r>
              <a:rPr lang="ru-RU" sz="1500" b="1" dirty="0" smtClean="0"/>
              <a:t>"Слышал</a:t>
            </a:r>
            <a:r>
              <a:rPr lang="ru-RU" sz="1500" b="1" dirty="0"/>
              <a:t>, что представляли уже не раз. Практика показывает – либо ее дают стразу после открытия (в моем случае это середина 70-х годов), либо уже в глубокой старости. Так было с </a:t>
            </a:r>
            <a:r>
              <a:rPr lang="ru-RU" sz="1500" b="1" dirty="0" err="1" smtClean="0"/>
              <a:t>Капицей</a:t>
            </a:r>
            <a:r>
              <a:rPr lang="ru-RU" sz="1500" b="1" dirty="0" smtClean="0"/>
              <a:t>. </a:t>
            </a:r>
            <a:r>
              <a:rPr lang="ru-RU" sz="1500" b="1" dirty="0"/>
              <a:t>Значит, у меня еще все </a:t>
            </a:r>
            <a:r>
              <a:rPr lang="ru-RU" sz="1500" b="1" dirty="0" smtClean="0"/>
              <a:t>впереди».        </a:t>
            </a:r>
            <a:r>
              <a:rPr lang="ru-RU" sz="1500" i="1" dirty="0" smtClean="0"/>
              <a:t>Ж.И. Алфёров.</a:t>
            </a:r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40897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40360" cy="41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5312" y="4309307"/>
            <a:ext cx="41487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Гинзбург</a:t>
            </a:r>
          </a:p>
          <a:p>
            <a:pPr algn="ctr"/>
            <a:r>
              <a:rPr lang="ru-RU" b="1" dirty="0" smtClean="0"/>
              <a:t>Виталий Лазаревич</a:t>
            </a:r>
          </a:p>
          <a:p>
            <a:pPr algn="ctr"/>
            <a:r>
              <a:rPr lang="ru-RU" b="1" dirty="0" smtClean="0"/>
              <a:t>(21.09.1916-08.11.2009)</a:t>
            </a:r>
          </a:p>
          <a:p>
            <a:pPr algn="just"/>
            <a:r>
              <a:rPr lang="ru-RU" sz="1500" dirty="0" smtClean="0"/>
              <a:t>Церемония награждения. </a:t>
            </a:r>
            <a:r>
              <a:rPr lang="ru-RU" sz="1500" b="1" dirty="0" smtClean="0"/>
              <a:t>«моя </a:t>
            </a:r>
            <a:r>
              <a:rPr lang="ru-RU" sz="1500" b="1" dirty="0"/>
              <a:t>любовь к низким температурам ещё с суровой военной зимы 1942 </a:t>
            </a:r>
            <a:r>
              <a:rPr lang="ru-RU" sz="1500" b="1" dirty="0" smtClean="0"/>
              <a:t>года».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44371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Абрикосов</a:t>
            </a:r>
          </a:p>
          <a:p>
            <a:pPr algn="ctr"/>
            <a:r>
              <a:rPr lang="ru-RU" b="1" dirty="0" smtClean="0"/>
              <a:t>Алексей Алексеевич</a:t>
            </a:r>
          </a:p>
          <a:p>
            <a:pPr algn="ctr"/>
            <a:r>
              <a:rPr lang="ru-RU" b="1" dirty="0" smtClean="0"/>
              <a:t>(25.06.1928 г.р.)</a:t>
            </a:r>
          </a:p>
          <a:p>
            <a:pPr algn="ctr"/>
            <a:endParaRPr lang="ru-RU" dirty="0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12" y="152388"/>
            <a:ext cx="4148762" cy="41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842337"/>
            <a:ext cx="784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премия по физике 2003 г.</a:t>
            </a:r>
          </a:p>
          <a:p>
            <a:pPr algn="ctr"/>
            <a:r>
              <a:rPr lang="ru-RU" sz="2000" dirty="0" smtClean="0"/>
              <a:t>«за создание теории сверхпроводимости второго рода и теории сверхтекучести жидкого гелия-3»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52" y="548680"/>
            <a:ext cx="1108724" cy="14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816" y="2213819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err="1" smtClean="0"/>
              <a:t>Леггет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Энтони Джеймс</a:t>
            </a:r>
          </a:p>
          <a:p>
            <a:pPr algn="ctr"/>
            <a:r>
              <a:rPr lang="ru-RU" sz="1700" b="1" dirty="0" smtClean="0"/>
              <a:t>(26.03.1938 г.р.)</a:t>
            </a:r>
          </a:p>
          <a:p>
            <a:pPr algn="ctr"/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1985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8" y="260648"/>
            <a:ext cx="519402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50653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Новосёлов</a:t>
            </a:r>
          </a:p>
          <a:p>
            <a:pPr algn="ctr"/>
            <a:r>
              <a:rPr lang="ru-RU" b="1" dirty="0" smtClean="0"/>
              <a:t>Константин Сергеевич</a:t>
            </a:r>
          </a:p>
          <a:p>
            <a:pPr algn="ctr"/>
            <a:r>
              <a:rPr lang="ru-RU" b="1" dirty="0" smtClean="0"/>
              <a:t>(23.08.1974 г.р.)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ремия по физике 2010 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«за новаторские эксперименты по исследованию двумерного материала </a:t>
            </a:r>
            <a:r>
              <a:rPr lang="ru-RU" dirty="0" err="1" smtClean="0"/>
              <a:t>графена</a:t>
            </a:r>
            <a:r>
              <a:rPr lang="ru-RU" dirty="0" smtClean="0"/>
              <a:t>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97" y="3052084"/>
            <a:ext cx="1944216" cy="253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4817" y="558924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Гейм</a:t>
            </a:r>
          </a:p>
          <a:p>
            <a:pPr algn="ctr"/>
            <a:r>
              <a:rPr lang="ru-RU" b="1" dirty="0" smtClean="0"/>
              <a:t>Андрей Константинович</a:t>
            </a:r>
          </a:p>
          <a:p>
            <a:pPr algn="ctr"/>
            <a:r>
              <a:rPr lang="ru-RU" b="1" dirty="0" smtClean="0"/>
              <a:t>(21.10.1958 г.р.)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2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5815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2350"/>
            <a:ext cx="1920174" cy="278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2048" y="89501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 Николаевич Лодыгин</a:t>
            </a:r>
          </a:p>
          <a:p>
            <a:pPr algn="ctr"/>
            <a:r>
              <a:rPr lang="ru-RU" b="1" dirty="0" smtClean="0"/>
              <a:t>(06.10.1847-16.03.1923)</a:t>
            </a:r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1874 – нитевая лампа накаливания с использованием угольного стержня</a:t>
            </a:r>
          </a:p>
          <a:p>
            <a:pPr algn="ctr"/>
            <a:r>
              <a:rPr lang="ru-RU" dirty="0" smtClean="0"/>
              <a:t>1893 – первая лампа накаливания с вольфрамовой нитью.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18" y="4005064"/>
            <a:ext cx="1949444" cy="268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4005064"/>
            <a:ext cx="3574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Томас </a:t>
            </a:r>
            <a:r>
              <a:rPr lang="ru-RU" b="1" dirty="0" err="1" smtClean="0"/>
              <a:t>Алва</a:t>
            </a:r>
            <a:endParaRPr lang="ru-RU" b="1" dirty="0" smtClean="0"/>
          </a:p>
          <a:p>
            <a:pPr algn="ctr"/>
            <a:r>
              <a:rPr lang="ru-RU" b="1" dirty="0" smtClean="0"/>
              <a:t>Эдисон</a:t>
            </a:r>
          </a:p>
          <a:p>
            <a:pPr algn="ctr"/>
            <a:r>
              <a:rPr lang="ru-RU" b="1" dirty="0" smtClean="0"/>
              <a:t>(11.02.1847-18.10.1931)</a:t>
            </a:r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1879 – лампа накаливания с платиновой нитью.</a:t>
            </a:r>
          </a:p>
          <a:p>
            <a:pPr algn="ctr"/>
            <a:r>
              <a:rPr lang="ru-RU" dirty="0" smtClean="0"/>
              <a:t>1896 – Первая коммерческая версия лампы с вольфрамовой нитью по патенту А.Н. Лодыгина</a:t>
            </a:r>
          </a:p>
        </p:txBody>
      </p:sp>
    </p:spTree>
    <p:extLst>
      <p:ext uri="{BB962C8B-B14F-4D97-AF65-F5344CB8AC3E}">
        <p14:creationId xmlns:p14="http://schemas.microsoft.com/office/powerpoint/2010/main" val="37778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9997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468217" cy="47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000109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		Никола Тесла</a:t>
            </a:r>
          </a:p>
          <a:p>
            <a:pPr algn="ctr"/>
            <a:r>
              <a:rPr lang="ru-RU" b="1" dirty="0" smtClean="0"/>
              <a:t>		(10.07.1856-07.01.1943)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09.02.1886 – первая газоразрядная аргоновая лампа</a:t>
            </a:r>
            <a:endParaRPr lang="ru-RU" dirty="0"/>
          </a:p>
          <a:p>
            <a:pPr algn="ctr"/>
            <a:r>
              <a:rPr lang="ru-RU" dirty="0" smtClean="0"/>
              <a:t>23.06.1891 – первая система освещения газоразрядными лампами</a:t>
            </a:r>
          </a:p>
        </p:txBody>
      </p:sp>
    </p:spTree>
    <p:extLst>
      <p:ext uri="{BB962C8B-B14F-4D97-AF65-F5344CB8AC3E}">
        <p14:creationId xmlns:p14="http://schemas.microsoft.com/office/powerpoint/2010/main" val="20492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" y="469025"/>
            <a:ext cx="5337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980728"/>
            <a:ext cx="4355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Высокая светоотдача (до 160 люмен на ватт).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Высокая механическая прочность, </a:t>
            </a:r>
            <a:r>
              <a:rPr lang="ru-RU" sz="2000" b="1" dirty="0" err="1" smtClean="0"/>
              <a:t>вибростойкость</a:t>
            </a:r>
            <a:r>
              <a:rPr lang="ru-RU" sz="2000" b="1" dirty="0" smtClean="0"/>
              <a:t> 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Длительный срок службы (30000 - 100000 часов).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Малая инерционность (включаются сразу на полную яркость).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Безопасность</a:t>
            </a:r>
            <a:r>
              <a:rPr lang="ru-RU" sz="2000" b="1" dirty="0"/>
              <a:t> </a:t>
            </a:r>
            <a:r>
              <a:rPr lang="ru-RU" sz="2000" b="1" dirty="0" smtClean="0"/>
              <a:t>(не требуются высокие напряжения).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Экологичность</a:t>
            </a:r>
            <a:r>
              <a:rPr lang="ru-RU" sz="2000" b="1" dirty="0" smtClean="0"/>
              <a:t> (отсутствие ртути, фосфора).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88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Цветовая аддитивная модель </a:t>
            </a:r>
            <a:r>
              <a:rPr lang="en-US" b="1" dirty="0" smtClean="0"/>
              <a:t>RGB</a:t>
            </a:r>
            <a:r>
              <a:rPr lang="ru-RU" b="1" dirty="0" smtClean="0"/>
              <a:t> (</a:t>
            </a:r>
            <a:r>
              <a:rPr lang="ru-RU" b="1" dirty="0" err="1" smtClean="0"/>
              <a:t>Red</a:t>
            </a:r>
            <a:r>
              <a:rPr lang="ru-RU" b="1" dirty="0" smtClean="0"/>
              <a:t>, </a:t>
            </a:r>
            <a:r>
              <a:rPr lang="ru-RU" b="1" dirty="0" err="1" smtClean="0"/>
              <a:t>Green</a:t>
            </a:r>
            <a:r>
              <a:rPr lang="ru-RU" b="1" dirty="0" smtClean="0"/>
              <a:t>, </a:t>
            </a:r>
            <a:r>
              <a:rPr lang="ru-RU" b="1" dirty="0" err="1" smtClean="0"/>
              <a:t>Blue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68752" cy="509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0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6" y="116631"/>
            <a:ext cx="3180685" cy="39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304" y="422108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Генри </a:t>
            </a:r>
            <a:r>
              <a:rPr lang="ru-RU" b="1" dirty="0"/>
              <a:t>Д</a:t>
            </a:r>
            <a:r>
              <a:rPr lang="ru-RU" b="1" dirty="0" smtClean="0"/>
              <a:t>жозеф Раунд</a:t>
            </a:r>
          </a:p>
          <a:p>
            <a:pPr algn="ctr"/>
            <a:r>
              <a:rPr lang="ru-RU" b="1" dirty="0" smtClean="0"/>
              <a:t>(02.07.1881-17.08.1966)</a:t>
            </a:r>
          </a:p>
          <a:p>
            <a:pPr algn="ctr"/>
            <a:r>
              <a:rPr lang="ru-RU" dirty="0" smtClean="0"/>
              <a:t>1907 -  первый твердотельный диод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89" y="127731"/>
            <a:ext cx="3477980" cy="392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42341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Олег Владимирович</a:t>
            </a:r>
          </a:p>
          <a:p>
            <a:pPr algn="ctr"/>
            <a:r>
              <a:rPr lang="ru-RU" b="1" dirty="0" smtClean="0"/>
              <a:t>Лосев</a:t>
            </a:r>
          </a:p>
          <a:p>
            <a:pPr algn="ctr"/>
            <a:r>
              <a:rPr lang="ru-RU" b="1" dirty="0" smtClean="0"/>
              <a:t>(27.04.1903-22.01.1942)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5892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Открыли и описали электролюминесценцию полупроводникового перехода.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33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«Несмотря на значительные усилия, как в научном сообществе и в промышленности, синий элемент оставался проблемой в течении трех десятилетий. Эти ученые преуспели там, где остальные потерпели неудачу»</a:t>
            </a:r>
          </a:p>
          <a:p>
            <a:r>
              <a:rPr lang="ru-RU" dirty="0"/>
              <a:t>	</a:t>
            </a:r>
            <a:r>
              <a:rPr lang="ru-RU" dirty="0" smtClean="0"/>
              <a:t>					         Нобелевский оргкомитет.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50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3657" y="2172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Панков</a:t>
            </a:r>
          </a:p>
          <a:p>
            <a:pPr algn="ctr"/>
            <a:r>
              <a:rPr lang="ru-RU" b="1" dirty="0" smtClean="0"/>
              <a:t>Жак Исаак</a:t>
            </a:r>
          </a:p>
          <a:p>
            <a:pPr algn="ctr"/>
            <a:r>
              <a:rPr lang="ru-RU" b="1" dirty="0" smtClean="0"/>
              <a:t>(23.11.1922 г.р.)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1971 – первый синий светодиод.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13049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2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58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4928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"за изобретение эффективных синих светодиодов, обеспечивающих яркие и энергосберегающие источники белого света".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208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5"/>
            <a:ext cx="39719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8048" y="1772816"/>
            <a:ext cx="478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«Хорошая репутация более важна, чем чистая рубашка. Рубашку можно выстирать, репутацию  - никогда.»</a:t>
            </a:r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326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Альфред </a:t>
            </a:r>
            <a:r>
              <a:rPr lang="ru-RU" sz="2000" b="1" dirty="0" err="1" smtClean="0"/>
              <a:t>Бернхард</a:t>
            </a:r>
            <a:r>
              <a:rPr lang="ru-RU" sz="2000" b="1" dirty="0" smtClean="0"/>
              <a:t> Нобель</a:t>
            </a:r>
          </a:p>
          <a:p>
            <a:pPr algn="ctr"/>
            <a:r>
              <a:rPr lang="ru-RU" sz="2000" b="1" dirty="0" smtClean="0"/>
              <a:t>(21.10.1833 – 10.12.1896)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1599"/>
            <a:ext cx="1784410" cy="199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3" y="4283811"/>
            <a:ext cx="1977285" cy="24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4546"/>
            <a:ext cx="1971553" cy="233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18977"/>
            <a:ext cx="376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Исаму</a:t>
            </a:r>
            <a:r>
              <a:rPr lang="ru-RU" b="1" dirty="0" smtClean="0"/>
              <a:t> </a:t>
            </a:r>
            <a:r>
              <a:rPr lang="ru-RU" b="1" dirty="0" err="1" smtClean="0"/>
              <a:t>Акасаки</a:t>
            </a:r>
            <a:r>
              <a:rPr lang="ru-RU" dirty="0" smtClean="0"/>
              <a:t> </a:t>
            </a:r>
          </a:p>
          <a:p>
            <a:pPr algn="ctr"/>
            <a:r>
              <a:rPr lang="ru-RU" b="1" dirty="0" smtClean="0"/>
              <a:t>(30.01.1929 г.р.)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3744416" cy="664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8530" y="619141"/>
            <a:ext cx="49221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1952</a:t>
            </a:r>
            <a:r>
              <a:rPr lang="ru-RU" dirty="0" smtClean="0"/>
              <a:t> – окончил Киотский университет.</a:t>
            </a:r>
          </a:p>
          <a:p>
            <a:r>
              <a:rPr lang="ru-RU" b="1" dirty="0" smtClean="0"/>
              <a:t>1964</a:t>
            </a:r>
            <a:r>
              <a:rPr lang="ru-RU" dirty="0" smtClean="0"/>
              <a:t> - получил докторскую степень. </a:t>
            </a:r>
          </a:p>
          <a:p>
            <a:r>
              <a:rPr lang="ru-RU" b="1" dirty="0" smtClean="0"/>
              <a:t>1981</a:t>
            </a:r>
            <a:r>
              <a:rPr lang="ru-RU" dirty="0" smtClean="0"/>
              <a:t> – профессором в Университет </a:t>
            </a:r>
            <a:r>
              <a:rPr lang="ru-RU" dirty="0" err="1" smtClean="0"/>
              <a:t>Нагоя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b="1" dirty="0" smtClean="0"/>
              <a:t>1964</a:t>
            </a:r>
            <a:r>
              <a:rPr lang="ru-RU" dirty="0" smtClean="0"/>
              <a:t> года работал в </a:t>
            </a:r>
            <a:r>
              <a:rPr lang="ru-RU" dirty="0" err="1" smtClean="0"/>
              <a:t>Matsushita</a:t>
            </a:r>
            <a:r>
              <a:rPr lang="ru-RU" dirty="0" smtClean="0"/>
              <a:t> </a:t>
            </a:r>
            <a:r>
              <a:rPr lang="ru-RU" dirty="0" err="1" smtClean="0"/>
              <a:t>Electric</a:t>
            </a:r>
            <a:r>
              <a:rPr lang="ru-RU" dirty="0" smtClean="0"/>
              <a:t> </a:t>
            </a:r>
            <a:r>
              <a:rPr lang="ru-RU" dirty="0" err="1" smtClean="0"/>
              <a:t>Industrial</a:t>
            </a:r>
            <a:r>
              <a:rPr lang="ru-RU" dirty="0" smtClean="0"/>
              <a:t> </a:t>
            </a:r>
            <a:r>
              <a:rPr lang="ru-RU" dirty="0" err="1" smtClean="0"/>
              <a:t>Co</a:t>
            </a:r>
            <a:r>
              <a:rPr lang="ru-RU" dirty="0" smtClean="0"/>
              <a:t> начальником фундаментальных исследований. </a:t>
            </a:r>
            <a:br>
              <a:rPr lang="ru-RU" dirty="0" smtClean="0"/>
            </a:br>
            <a:r>
              <a:rPr lang="ru-RU" b="1" dirty="0" smtClean="0"/>
              <a:t>1968</a:t>
            </a:r>
            <a:r>
              <a:rPr lang="ru-RU" dirty="0" smtClean="0"/>
              <a:t> - на Международной конференции по физике полупроводников в Москве выступил с докладом об электрических свойствах арсенида галлия при низких температурах в сильных электрических полях. </a:t>
            </a:r>
          </a:p>
          <a:p>
            <a:r>
              <a:rPr lang="ru-RU" b="1" dirty="0" smtClean="0"/>
              <a:t>1989</a:t>
            </a:r>
            <a:r>
              <a:rPr lang="ru-RU" dirty="0" smtClean="0"/>
              <a:t> -  продемонстрировал первый светодиод на основе нитрида </a:t>
            </a:r>
            <a:r>
              <a:rPr lang="ru-RU" dirty="0" err="1" smtClean="0"/>
              <a:t>галия</a:t>
            </a:r>
            <a:r>
              <a:rPr lang="ru-RU" dirty="0" smtClean="0"/>
              <a:t> </a:t>
            </a:r>
            <a:r>
              <a:rPr lang="ru-RU" dirty="0" err="1" smtClean="0"/>
              <a:t>GaN</a:t>
            </a:r>
            <a:r>
              <a:rPr lang="ru-RU" dirty="0" smtClean="0"/>
              <a:t> со слоем p-типа проводимости (первый бездефектный кристалл).</a:t>
            </a:r>
          </a:p>
          <a:p>
            <a:r>
              <a:rPr lang="ru-RU" b="1" dirty="0" smtClean="0"/>
              <a:t>2004</a:t>
            </a:r>
            <a:r>
              <a:rPr lang="ru-RU" dirty="0" smtClean="0"/>
              <a:t> - признан Культурным достоянием Японии.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64997" y="5373216"/>
            <a:ext cx="4865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1985 - На основе созданной технологи буферного слоя (нитрид </a:t>
            </a:r>
            <a:r>
              <a:rPr lang="ru-RU" b="1" dirty="0" err="1" smtClean="0"/>
              <a:t>алюмминия</a:t>
            </a:r>
            <a:r>
              <a:rPr lang="ru-RU" b="1" dirty="0" smtClean="0"/>
              <a:t>), используя метод </a:t>
            </a:r>
            <a:r>
              <a:rPr lang="ru-RU" b="1" dirty="0" err="1" smtClean="0"/>
              <a:t>газофазной</a:t>
            </a:r>
            <a:r>
              <a:rPr lang="ru-RU" b="1" dirty="0" smtClean="0"/>
              <a:t> эпитаксии вырастил высококачественный бездефектный кристалл нитрида </a:t>
            </a:r>
            <a:r>
              <a:rPr lang="ru-RU" b="1" dirty="0" err="1" smtClean="0"/>
              <a:t>галия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382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62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44624"/>
            <a:ext cx="376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Амано</a:t>
            </a:r>
            <a:r>
              <a:rPr lang="ru-RU" b="1" dirty="0" smtClean="0"/>
              <a:t> </a:t>
            </a:r>
            <a:r>
              <a:rPr lang="ru-RU" b="1" dirty="0" err="1" smtClean="0"/>
              <a:t>Хироши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Hiroshi</a:t>
            </a:r>
            <a:r>
              <a:rPr lang="ru-RU" b="1" dirty="0" smtClean="0"/>
              <a:t> </a:t>
            </a:r>
            <a:r>
              <a:rPr lang="ru-RU" b="1" dirty="0" err="1" smtClean="0"/>
              <a:t>Amano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 smtClean="0"/>
              <a:t>(11.09.1960 г.р.)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9269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1983</a:t>
            </a:r>
            <a:r>
              <a:rPr lang="ru-RU" sz="2000" dirty="0" smtClean="0"/>
              <a:t> - получил степень бакалавра в </a:t>
            </a:r>
            <a:r>
              <a:rPr lang="ru-RU" sz="2000" dirty="0" err="1" smtClean="0"/>
              <a:t>Нагойском</a:t>
            </a:r>
            <a:r>
              <a:rPr lang="ru-RU" sz="2000" dirty="0" smtClean="0"/>
              <a:t> университете.</a:t>
            </a:r>
          </a:p>
          <a:p>
            <a:r>
              <a:rPr lang="ru-RU" sz="2000" b="1" dirty="0" smtClean="0"/>
              <a:t>1985 </a:t>
            </a:r>
            <a:r>
              <a:rPr lang="ru-RU" sz="2000" dirty="0" smtClean="0"/>
              <a:t>– получил степень магистра.</a:t>
            </a:r>
          </a:p>
          <a:p>
            <a:r>
              <a:rPr lang="ru-RU" sz="2000" b="1" dirty="0" smtClean="0"/>
              <a:t>1989</a:t>
            </a:r>
            <a:r>
              <a:rPr lang="ru-RU" sz="2000" dirty="0" smtClean="0"/>
              <a:t> - защитил докторскую диссертацию.</a:t>
            </a:r>
            <a:br>
              <a:rPr lang="ru-RU" sz="2000" dirty="0" smtClean="0"/>
            </a:br>
            <a:r>
              <a:rPr lang="ru-RU" sz="2000" b="1" dirty="0" smtClean="0"/>
              <a:t>1992</a:t>
            </a:r>
            <a:r>
              <a:rPr lang="ru-RU" sz="2000" dirty="0" smtClean="0"/>
              <a:t> - получил должность ассистент-профессора в университете </a:t>
            </a:r>
            <a:r>
              <a:rPr lang="ru-RU" sz="2000" dirty="0" err="1" smtClean="0"/>
              <a:t>Мейдзё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1998</a:t>
            </a:r>
            <a:r>
              <a:rPr lang="ru-RU" sz="2000" dirty="0" smtClean="0"/>
              <a:t> - получил должность адъюнкт-профессора.</a:t>
            </a:r>
          </a:p>
          <a:p>
            <a:pPr algn="just"/>
            <a:r>
              <a:rPr lang="ru-RU" sz="2000" b="1" dirty="0" smtClean="0"/>
              <a:t>2002</a:t>
            </a:r>
            <a:r>
              <a:rPr lang="ru-RU" sz="2000" dirty="0" smtClean="0"/>
              <a:t> - получил должность профессора. </a:t>
            </a:r>
            <a:br>
              <a:rPr lang="ru-RU" sz="2000" dirty="0" smtClean="0"/>
            </a:br>
            <a:r>
              <a:rPr lang="ru-RU" sz="2000" b="1" dirty="0" smtClean="0"/>
              <a:t>2010</a:t>
            </a:r>
            <a:r>
              <a:rPr lang="ru-RU" sz="2000" dirty="0" smtClean="0"/>
              <a:t> - профессор в аспирантуре </a:t>
            </a:r>
            <a:r>
              <a:rPr lang="ru-RU" sz="2000" dirty="0" err="1" smtClean="0"/>
              <a:t>Нагойского</a:t>
            </a:r>
            <a:r>
              <a:rPr lang="ru-RU" sz="2000" dirty="0" smtClean="0"/>
              <a:t> университета.</a:t>
            </a:r>
          </a:p>
          <a:p>
            <a:pPr algn="just"/>
            <a:r>
              <a:rPr lang="ru-RU" sz="2000" i="1" dirty="0" smtClean="0"/>
              <a:t>автор и соавтор более 390 технических работ и 17 книг. </a:t>
            </a:r>
            <a:endParaRPr lang="ru-RU" sz="2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139952" y="5253007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1989 - Создал технологию контроля концентрации легирующей примеси </a:t>
            </a:r>
            <a:r>
              <a:rPr lang="en-US" b="1" dirty="0" smtClean="0"/>
              <a:t>p</a:t>
            </a:r>
            <a:r>
              <a:rPr lang="ru-RU" b="1" dirty="0" smtClean="0"/>
              <a:t>-типа (магний), используя метод обработки образца пучком электронов низкой энергии.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092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" y="116632"/>
            <a:ext cx="378751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222"/>
            <a:ext cx="376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Сидзю</a:t>
            </a:r>
            <a:r>
              <a:rPr lang="ru-RU" b="1" dirty="0" smtClean="0"/>
              <a:t> </a:t>
            </a:r>
            <a:r>
              <a:rPr lang="ru-RU" b="1" dirty="0" err="1" smtClean="0"/>
              <a:t>Накамура</a:t>
            </a:r>
            <a:r>
              <a:rPr lang="ru-RU" b="1" dirty="0" smtClean="0"/>
              <a:t> (</a:t>
            </a:r>
            <a:r>
              <a:rPr lang="ru-RU" i="1" dirty="0" err="1" smtClean="0"/>
              <a:t>Nakamura</a:t>
            </a:r>
            <a:r>
              <a:rPr lang="ru-RU" i="1" dirty="0" smtClean="0"/>
              <a:t> </a:t>
            </a:r>
            <a:r>
              <a:rPr lang="ru-RU" i="1" dirty="0" err="1" smtClean="0"/>
              <a:t>Shūji</a:t>
            </a:r>
            <a:r>
              <a:rPr lang="ru-RU" b="1" dirty="0" smtClean="0"/>
              <a:t>)</a:t>
            </a:r>
            <a:endParaRPr lang="ru-RU" dirty="0" smtClean="0"/>
          </a:p>
          <a:p>
            <a:pPr algn="ctr"/>
            <a:r>
              <a:rPr lang="ru-RU" b="1" dirty="0" smtClean="0"/>
              <a:t>(22.05.1954 г.р.)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2881" y="692696"/>
            <a:ext cx="4880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1977</a:t>
            </a:r>
            <a:r>
              <a:rPr lang="ru-RU" dirty="0" smtClean="0"/>
              <a:t> - окончил Университет </a:t>
            </a:r>
            <a:r>
              <a:rPr lang="ru-RU" dirty="0" err="1" smtClean="0"/>
              <a:t>Токусима</a:t>
            </a:r>
            <a:r>
              <a:rPr lang="ru-RU" dirty="0" smtClean="0"/>
              <a:t> по специальности инженер-электроник. </a:t>
            </a:r>
          </a:p>
          <a:p>
            <a:r>
              <a:rPr lang="ru-RU" b="1" dirty="0" smtClean="0"/>
              <a:t>1979</a:t>
            </a:r>
            <a:r>
              <a:rPr lang="ru-RU" dirty="0" smtClean="0"/>
              <a:t> - получил диплом магистра. </a:t>
            </a:r>
            <a:br>
              <a:rPr lang="ru-RU" dirty="0" smtClean="0"/>
            </a:br>
            <a:r>
              <a:rPr lang="ru-RU" b="1" dirty="0" smtClean="0"/>
              <a:t>1979</a:t>
            </a:r>
            <a:r>
              <a:rPr lang="ru-RU" dirty="0" smtClean="0"/>
              <a:t> -  принят в корпорацию "</a:t>
            </a:r>
            <a:r>
              <a:rPr lang="ru-RU" dirty="0" err="1" smtClean="0"/>
              <a:t>Nichia</a:t>
            </a:r>
            <a:r>
              <a:rPr lang="ru-RU" dirty="0" smtClean="0"/>
              <a:t> </a:t>
            </a:r>
            <a:r>
              <a:rPr lang="ru-RU" dirty="0" err="1" smtClean="0"/>
              <a:t>Chemical</a:t>
            </a:r>
            <a:r>
              <a:rPr lang="ru-RU" dirty="0" smtClean="0"/>
              <a:t> </a:t>
            </a:r>
            <a:r>
              <a:rPr lang="ru-RU" dirty="0" err="1" smtClean="0"/>
              <a:t>Industries</a:t>
            </a:r>
            <a:r>
              <a:rPr lang="ru-RU" dirty="0" smtClean="0"/>
              <a:t>" в городе </a:t>
            </a:r>
            <a:r>
              <a:rPr lang="ru-RU" dirty="0" err="1" smtClean="0"/>
              <a:t>Токусима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b="1" dirty="0" smtClean="0"/>
              <a:t>1990</a:t>
            </a:r>
            <a:r>
              <a:rPr lang="ru-RU" dirty="0" smtClean="0"/>
              <a:t> - вырастил многослойные </a:t>
            </a:r>
            <a:r>
              <a:rPr lang="ru-RU" dirty="0" err="1" smtClean="0"/>
              <a:t>гетероструктры</a:t>
            </a:r>
            <a:r>
              <a:rPr lang="ru-RU" dirty="0" smtClean="0"/>
              <a:t> на основе нитрида галлия с добавками индия, которые давали яркий синий.</a:t>
            </a:r>
            <a:br>
              <a:rPr lang="ru-RU" dirty="0" smtClean="0"/>
            </a:br>
            <a:r>
              <a:rPr lang="ru-RU" b="1" dirty="0" smtClean="0"/>
              <a:t>1993</a:t>
            </a:r>
            <a:r>
              <a:rPr lang="ru-RU" dirty="0" smtClean="0"/>
              <a:t> – под его руководством компания </a:t>
            </a:r>
            <a:r>
              <a:rPr lang="ru-RU" dirty="0" err="1" smtClean="0"/>
              <a:t>Nichia</a:t>
            </a:r>
            <a:r>
              <a:rPr lang="ru-RU" dirty="0" smtClean="0"/>
              <a:t> первой в мире освоила индустриальный выпуск синих светодиодов. </a:t>
            </a:r>
            <a:br>
              <a:rPr lang="ru-RU" dirty="0" smtClean="0"/>
            </a:br>
            <a:r>
              <a:rPr lang="ru-RU" b="1" dirty="0" smtClean="0"/>
              <a:t>1994</a:t>
            </a:r>
            <a:r>
              <a:rPr lang="ru-RU" dirty="0" smtClean="0"/>
              <a:t> - получил степень доктора технических наук Университета </a:t>
            </a:r>
            <a:r>
              <a:rPr lang="ru-RU" dirty="0" err="1" smtClean="0"/>
              <a:t>Токусима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b="1" dirty="0" smtClean="0"/>
              <a:t>1999</a:t>
            </a:r>
            <a:r>
              <a:rPr lang="ru-RU" dirty="0" smtClean="0"/>
              <a:t> - профессор в Калифорнийском университете Санта-Барбара. </a:t>
            </a:r>
            <a:br>
              <a:rPr lang="ru-RU" dirty="0" smtClean="0"/>
            </a:br>
            <a:r>
              <a:rPr lang="ru-RU" b="1" dirty="0" smtClean="0"/>
              <a:t>2003</a:t>
            </a:r>
            <a:r>
              <a:rPr lang="ru-RU" dirty="0" smtClean="0"/>
              <a:t> – избран членом Национальной Академии Инженерии США.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59098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1994 – создал первый промышленный ультрафиолетовый светодиод с </a:t>
            </a:r>
            <a:r>
              <a:rPr lang="en-US" b="1" dirty="0" smtClean="0"/>
              <a:t>p-n </a:t>
            </a:r>
            <a:r>
              <a:rPr lang="ru-RU" b="1" smtClean="0"/>
              <a:t>переходом.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43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023" y="54868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«Светодиодная лампа имеет большие перспективы для повышения качества жизни для более чем 1,5 млрд людей во всем мире. В связи с низким энергопотреблением она может питаться даже от дешевой местной солнечной энергии. Изобретение синего светодиода было сделано всего около двадцати лет назад, но оно уже способствовало созданию белого света в совершенно новом виде на благо всех нас... Поскольку около четверти производимой в мире электроэнергии используется на освещение, светодиодные лампы способствуют сохранению ресурсов планеты»</a:t>
            </a:r>
          </a:p>
          <a:p>
            <a:pPr algn="just"/>
            <a:r>
              <a:rPr lang="ru-RU" sz="2800" b="1" dirty="0" smtClean="0"/>
              <a:t>				       </a:t>
            </a:r>
            <a:r>
              <a:rPr lang="ru-RU" sz="2800" dirty="0" smtClean="0"/>
              <a:t>Нобелевский оргкомитет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013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610669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середине 1960-х </a:t>
            </a:r>
            <a:r>
              <a:rPr lang="ru-RU" sz="1800" dirty="0" err="1"/>
              <a:t>Пиблз</a:t>
            </a:r>
            <a:r>
              <a:rPr lang="ru-RU" sz="1800" dirty="0"/>
              <a:t> вместе с американскими астрофизиками, лауреатами Нобелевской премии 1978, </a:t>
            </a:r>
            <a:r>
              <a:rPr lang="ru-RU" sz="1800" dirty="0" smtClean="0"/>
              <a:t>одним </a:t>
            </a:r>
            <a:r>
              <a:rPr lang="ru-RU" sz="1800" dirty="0"/>
              <a:t>из первых предсказал существование реликтового излучения, заполнившего вселенную после Большого взрыва. </a:t>
            </a:r>
            <a:r>
              <a:rPr lang="ru-RU" sz="1800" dirty="0" err="1"/>
              <a:t>Пиблз</a:t>
            </a:r>
            <a:r>
              <a:rPr lang="ru-RU" sz="1800" dirty="0"/>
              <a:t> также разработал теорию, которая является основой современного понимания эволюции Вселенной – от Большого взрыва до наших дней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1995 году Мишель Майор и </a:t>
            </a:r>
            <a:r>
              <a:rPr lang="ru-RU" sz="1800" dirty="0" err="1"/>
              <a:t>Дидье</a:t>
            </a:r>
            <a:r>
              <a:rPr lang="ru-RU" sz="1800" dirty="0"/>
              <a:t> </a:t>
            </a:r>
            <a:r>
              <a:rPr lang="ru-RU" sz="1800" dirty="0" err="1"/>
              <a:t>Кело</a:t>
            </a:r>
            <a:r>
              <a:rPr lang="ru-RU" sz="1800" dirty="0"/>
              <a:t> в журнале «</a:t>
            </a:r>
            <a:r>
              <a:rPr lang="ru-RU" sz="1800" dirty="0" err="1"/>
              <a:t>Nature</a:t>
            </a:r>
            <a:r>
              <a:rPr lang="ru-RU" sz="1800" dirty="0"/>
              <a:t>» сообщили об открытии планеты с массой менее 2-х масс </a:t>
            </a:r>
            <a:r>
              <a:rPr lang="ru-RU" sz="1800" dirty="0" smtClean="0"/>
              <a:t>Юпитера (</a:t>
            </a:r>
            <a:r>
              <a:rPr lang="ru-RU" sz="1600" b="1" i="1" dirty="0" smtClean="0"/>
              <a:t>51 Пегаса </a:t>
            </a:r>
            <a:r>
              <a:rPr lang="ru-RU" sz="1600" b="1" i="1" dirty="0" err="1" smtClean="0"/>
              <a:t>b</a:t>
            </a:r>
            <a:r>
              <a:rPr lang="ru-RU" sz="1600" b="1" i="1" dirty="0" smtClean="0"/>
              <a:t> </a:t>
            </a:r>
            <a:r>
              <a:rPr lang="ru-RU" sz="1800" dirty="0" smtClean="0"/>
              <a:t>), </a:t>
            </a:r>
            <a:r>
              <a:rPr lang="ru-RU" sz="1800" dirty="0"/>
              <a:t>вращающейся на орбите этой звезды с периодом 4,23 дня. Это открытие стало началом эры выявления </a:t>
            </a:r>
            <a:r>
              <a:rPr lang="ru-RU" sz="1800" dirty="0" err="1"/>
              <a:t>экзопланет</a:t>
            </a:r>
            <a:r>
              <a:rPr lang="ru-RU" sz="1800" dirty="0"/>
              <a:t>, что привело к бурному всплеску интереса к </a:t>
            </a:r>
            <a:r>
              <a:rPr lang="ru-RU" sz="1800" dirty="0" err="1"/>
              <a:t>экзопланетам</a:t>
            </a:r>
            <a:r>
              <a:rPr lang="ru-RU" sz="1800" dirty="0"/>
              <a:t>. С тех пор более четырех тысяч </a:t>
            </a:r>
            <a:r>
              <a:rPr lang="ru-RU" sz="1800" dirty="0" err="1"/>
              <a:t>экзопланет</a:t>
            </a:r>
            <a:r>
              <a:rPr lang="ru-RU" sz="1800" dirty="0"/>
              <a:t> были обнаружены в Млечном Пути.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  <p:pic>
        <p:nvPicPr>
          <p:cNvPr id="14338" name="Picture 2" descr="https://vlast.kz/media/upload/longrid/13d20434e809d62cb4f0a467551207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52200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530120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Джеймс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Пиблз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– за теоретические открытия в области физической космологии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949280"/>
            <a:ext cx="518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Дидье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Кело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и Мишель Майор </a:t>
            </a:r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– за открытие </a:t>
            </a:r>
            <a:r>
              <a:rPr lang="ru-RU" sz="1600" dirty="0" err="1" smtClean="0">
                <a:solidFill>
                  <a:prstClr val="black"/>
                </a:solidFill>
                <a:ea typeface="+mj-ea"/>
                <a:cs typeface="+mj-cs"/>
              </a:rPr>
              <a:t>экзопланеты</a:t>
            </a:r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, вращающейся вокруг звезды солнечного типа. </a:t>
            </a:r>
            <a:r>
              <a:rPr lang="ru-RU" sz="105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05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6381328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23.35.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6309320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hlinkClick r:id="rId3" tooltip="https://www.youtube.com/watch?v=xKff6a91_bM&amp;t=1397s"/>
              </a:rPr>
              <a:t>https://www.youtube.com/watch?v=xKff6a91_bM&amp;t=1397s</a:t>
            </a:r>
            <a:r>
              <a:rPr lang="ru-RU" sz="1000" dirty="0" smtClean="0"/>
              <a:t> 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0298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8207" y="916941"/>
            <a:ext cx="7807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&amp;quot" charset="0"/>
                <a:ea typeface="Times New Roman" pitchFamily="18" charset="0"/>
                <a:cs typeface="Times New Roman" pitchFamily="18" charset="0"/>
              </a:rPr>
              <a:t>Экзопланета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 charset="0"/>
                <a:ea typeface="Times New Roman" pitchFamily="18" charset="0"/>
                <a:cs typeface="Times New Roman" pitchFamily="18" charset="0"/>
              </a:rPr>
              <a:t> 51 Пегаса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&amp;quot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 charset="0"/>
                <a:ea typeface="Times New Roman" pitchFamily="18" charset="0"/>
                <a:cs typeface="Times New Roman" pitchFamily="18" charset="0"/>
              </a:rPr>
              <a:t> рядом со своей звездой в представлении художника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(случайное открытие)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g_link_id_2" descr="За что дали Нобелевскую премию 2019: как была открыта первая планета за пределами Солнечной системы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22716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99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За что дали Нобелевскую премию 2019: как была открыта первая планета за пределами Солнечной систем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04448" cy="684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54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За что дали Нобелевскую премию 2019: как была открыта первая планета за пределами Солнечной систе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7472" cy="3356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573016"/>
            <a:ext cx="366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Обсерватория Верхнего Прованса </a:t>
            </a:r>
            <a:endParaRPr lang="ru-RU" dirty="0"/>
          </a:p>
        </p:txBody>
      </p:sp>
      <p:pic>
        <p:nvPicPr>
          <p:cNvPr id="7" name="Рисунок 6" descr="но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4168" y="2852936"/>
            <a:ext cx="164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Джеймс </a:t>
            </a:r>
            <a:r>
              <a:rPr lang="ru-RU" i="1" dirty="0" err="1" smtClean="0"/>
              <a:t>Пиблз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1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сумма денежной премии - девять миллионов шведских крон (909 тысяч долларов США).</a:t>
            </a:r>
            <a:endParaRPr lang="ru-RU" dirty="0"/>
          </a:p>
        </p:txBody>
      </p:sp>
      <p:pic>
        <p:nvPicPr>
          <p:cNvPr id="15362" name="Picture 2" descr="Джеймс Пиблз, Дидье Кело и Мишель Май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76132" cy="3867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0212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"</a:t>
            </a:r>
            <a:r>
              <a:rPr lang="ru-RU" sz="2000" i="1" dirty="0" smtClean="0"/>
              <a:t>Имеет смысл заниматься наукой, если она вас восхищает", - сказал Джеймс </a:t>
            </a:r>
            <a:r>
              <a:rPr lang="ru-RU" sz="2000" i="1" dirty="0" err="1" smtClean="0"/>
              <a:t>Пиблс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16594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Высшая научная награда присуждена за литий-ионные аккумуляторные батареи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348880"/>
            <a:ext cx="4738931" cy="31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3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94" y="116632"/>
            <a:ext cx="49891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0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9" y="1371601"/>
            <a:ext cx="7196896" cy="434859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Нобелевской премии по химии за 2019 год удостоены Джон </a:t>
            </a:r>
            <a:r>
              <a:rPr lang="ru-RU" sz="2400" dirty="0" err="1"/>
              <a:t>Гудинаф</a:t>
            </a:r>
            <a:r>
              <a:rPr lang="ru-RU" sz="2400" dirty="0"/>
              <a:t>, Стэнли </a:t>
            </a:r>
            <a:r>
              <a:rPr lang="ru-RU" sz="2400" dirty="0" err="1"/>
              <a:t>Уиттингхэм</a:t>
            </a:r>
            <a:r>
              <a:rPr lang="ru-RU" sz="2400" dirty="0"/>
              <a:t> и </a:t>
            </a:r>
            <a:r>
              <a:rPr lang="ru-RU" sz="2400" dirty="0" err="1"/>
              <a:t>Акира</a:t>
            </a:r>
            <a:r>
              <a:rPr lang="ru-RU" sz="2400" dirty="0"/>
              <a:t> </a:t>
            </a:r>
            <a:r>
              <a:rPr lang="ru-RU" sz="2400" dirty="0" err="1"/>
              <a:t>Йосино</a:t>
            </a:r>
            <a:r>
              <a:rPr lang="ru-RU" sz="2400" dirty="0"/>
              <a:t> — два американца и один японец. Ученые стали лауреатами «за развитие литий-ионных аккумуляторов». Как сказано в официальном заявлении Нобелевского комитета. И подчеркнуто: «Они сделали мир перезаряжаемым».</a:t>
            </a:r>
          </a:p>
        </p:txBody>
      </p:sp>
    </p:spTree>
    <p:extLst>
      <p:ext uri="{BB962C8B-B14F-4D97-AF65-F5344CB8AC3E}">
        <p14:creationId xmlns:p14="http://schemas.microsoft.com/office/powerpoint/2010/main" val="111862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33" y="1371600"/>
            <a:ext cx="7505617" cy="34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26" y="1371600"/>
            <a:ext cx="6199275" cy="38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6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8" y="1371600"/>
            <a:ext cx="7467060" cy="375631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Нобелевский комитет подметил в пресс-релизе: за литий-ионными аккумуляторными батареями будущее. Ведь они способны заряжаться от возобновляемых источников — например, от ветра или солнца. А это открывает перспективу излечить человечество — сделать его независимым от ископаемого топлива. Каждый из лауреатов внес примерно равный вклад в развитие литий-ионных аккумуляторных батарей. Поэтому и премию они поделят поровну.</a:t>
            </a:r>
          </a:p>
        </p:txBody>
      </p:sp>
    </p:spTree>
    <p:extLst>
      <p:ext uri="{BB962C8B-B14F-4D97-AF65-F5344CB8AC3E}">
        <p14:creationId xmlns:p14="http://schemas.microsoft.com/office/powerpoint/2010/main" val="2564194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9" y="1371601"/>
            <a:ext cx="7352759" cy="4234295"/>
          </a:xfrm>
        </p:spPr>
        <p:txBody>
          <a:bodyPr>
            <a:noAutofit/>
          </a:bodyPr>
          <a:lstStyle/>
          <a:p>
            <a:pPr algn="just"/>
            <a:r>
              <a:rPr lang="ru-RU" sz="2100" dirty="0"/>
              <a:t>Первопроходцем стал Стэнли </a:t>
            </a:r>
            <a:r>
              <a:rPr lang="ru-RU" sz="2100" dirty="0" err="1"/>
              <a:t>Уиттингхэм</a:t>
            </a:r>
            <a:r>
              <a:rPr lang="ru-RU" sz="2100" dirty="0"/>
              <a:t>. На изобретение компактных и эффективных аккумуляторов его </a:t>
            </a:r>
            <a:r>
              <a:rPr lang="ru-RU" sz="2100" dirty="0" err="1"/>
              <a:t>сподвиг</a:t>
            </a:r>
            <a:r>
              <a:rPr lang="ru-RU" sz="2100" dirty="0"/>
              <a:t> нефтяной кризис 70-х годов прошлого века. Изучая сверхпроводники, ученый обнаружил весьма энергоемкий материал — дисульфид титана. Из него смастерил катод. Анод сделал из лития — металла, который интенсивно испускал электроны. Ионы, покидавшие литий, перетекали в дисульфид титана и там внедрялись — </a:t>
            </a:r>
            <a:r>
              <a:rPr lang="ru-RU" sz="2100" dirty="0" err="1"/>
              <a:t>интеркалировались</a:t>
            </a:r>
            <a:r>
              <a:rPr lang="ru-RU" sz="2100" dirty="0"/>
              <a:t>, говоря научным языком, в кристаллическую решетку. Электроны летели в другую сторону. Получался ток — напряжением примерно в 2 вольта. И аккумулятор его производящий. </a:t>
            </a:r>
          </a:p>
        </p:txBody>
      </p:sp>
    </p:spTree>
    <p:extLst>
      <p:ext uri="{BB962C8B-B14F-4D97-AF65-F5344CB8AC3E}">
        <p14:creationId xmlns:p14="http://schemas.microsoft.com/office/powerpoint/2010/main" val="3003814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9" y="1371600"/>
            <a:ext cx="6916341" cy="4140777"/>
          </a:xfrm>
        </p:spPr>
        <p:txBody>
          <a:bodyPr>
            <a:noAutofit/>
          </a:bodyPr>
          <a:lstStyle/>
          <a:p>
            <a:pPr algn="just"/>
            <a:r>
              <a:rPr lang="ru-RU" sz="2100" dirty="0"/>
              <a:t>У прототипа был недостаток — он иной раз взрывался. Потому что металлический литий проявлял непомерную химическую активность.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Безопасными и надежными аккумуляторы сделал </a:t>
            </a:r>
            <a:r>
              <a:rPr lang="ru-RU" sz="2100" dirty="0" err="1"/>
              <a:t>Акиро</a:t>
            </a:r>
            <a:r>
              <a:rPr lang="ru-RU" sz="2100" dirty="0"/>
              <a:t> </a:t>
            </a:r>
            <a:r>
              <a:rPr lang="ru-RU" sz="2100" dirty="0" err="1"/>
              <a:t>Йосино</a:t>
            </a:r>
            <a:r>
              <a:rPr lang="ru-RU" sz="2100" dirty="0"/>
              <a:t> в 1985 году, заменив взрывоопасный литий на каменноугольный кокс. Не удивительно, что именно японцы выпустили первые коммерческие литий-ионные аккумуляторы в уже в 1991 году. Правда, в современных образцах вместо кокса используют графит.</a:t>
            </a:r>
          </a:p>
        </p:txBody>
      </p:sp>
    </p:spTree>
    <p:extLst>
      <p:ext uri="{BB962C8B-B14F-4D97-AF65-F5344CB8AC3E}">
        <p14:creationId xmlns:p14="http://schemas.microsoft.com/office/powerpoint/2010/main" val="163246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9" y="1371601"/>
            <a:ext cx="7165723" cy="4182341"/>
          </a:xfrm>
        </p:spPr>
        <p:txBody>
          <a:bodyPr>
            <a:normAutofit/>
          </a:bodyPr>
          <a:lstStyle/>
          <a:p>
            <a:pPr algn="just"/>
            <a:r>
              <a:rPr lang="ru-RU" sz="2100" dirty="0"/>
              <a:t>Но еще до японца — в 1980 году - отличился Джон </a:t>
            </a:r>
            <a:r>
              <a:rPr lang="ru-RU" sz="2100" dirty="0" err="1"/>
              <a:t>Гудинаф</a:t>
            </a:r>
            <a:r>
              <a:rPr lang="ru-RU" sz="2100" dirty="0"/>
              <a:t>. Он сделал катод из другого материала — еще более энергоемкого, чем дисульфид титана. Вместо него использовал оксид кобальта. И удивил всех — напряжение модернизированного таким образом аккумулятора увеличилось до 4 вольт. Почти в два раза. И мир постепенно начал превращаться в перезаряжаемый. И беспроводной.</a:t>
            </a:r>
          </a:p>
        </p:txBody>
      </p:sp>
    </p:spTree>
    <p:extLst>
      <p:ext uri="{BB962C8B-B14F-4D97-AF65-F5344CB8AC3E}">
        <p14:creationId xmlns:p14="http://schemas.microsoft.com/office/powerpoint/2010/main" val="18844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Я, нижеподписавшийся, Альфред </a:t>
            </a:r>
            <a:r>
              <a:rPr lang="ru-RU" i="1" dirty="0" err="1" smtClean="0"/>
              <a:t>Бернхард</a:t>
            </a:r>
            <a:r>
              <a:rPr lang="ru-RU" i="1" dirty="0" smtClean="0"/>
              <a:t> Нобель, обдумав и решив, настоящим объявляю моё завещание по поводу имущества, нажитого мною…</a:t>
            </a:r>
          </a:p>
          <a:p>
            <a:pPr algn="just"/>
            <a:endParaRPr lang="ru-RU" i="1" dirty="0"/>
          </a:p>
          <a:p>
            <a:pPr algn="just"/>
            <a:r>
              <a:rPr lang="ru-RU" i="1" dirty="0" smtClean="0"/>
              <a:t>Капитал (</a:t>
            </a:r>
            <a:r>
              <a:rPr lang="ru-RU" dirty="0" smtClean="0"/>
              <a:t>31 миллион шведских марок</a:t>
            </a:r>
            <a:r>
              <a:rPr lang="ru-RU" i="1" dirty="0" smtClean="0"/>
              <a:t>) мои душеприказчики должны перевести в ценные бумаги, создав фонд, проценты с которого будут выдаваться в виде премии тем, кто в течение предшествующего года принёс наибольшую пользу человечеству.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b="1" i="1" dirty="0" smtClean="0"/>
              <a:t>Указанные проценты следует разделить на пять равных частей, которые предназначаются: первая часть тому, кто сделал наиболее важное открытие или изобретение в области физики, вторая – в области химии, третья – в области физиологии или медицины, четвертая – создавшему наиболее значительное литературное произведение, отражающее человеческие идеалы, пятая – тому, кто внесет весомый вклад в сплочение народов, уничтожение рабства, снижение численности существующих армий и содействие мирной договоренности.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…Мое особое желание заключается в том, чтобы на присуждение премий не влияла национальность кандидата, чтобы премию получали наиболее достойные, независимо от того, скандинавы они или нет.</a:t>
            </a:r>
          </a:p>
          <a:p>
            <a:endParaRPr lang="ru-RU" dirty="0" smtClean="0"/>
          </a:p>
          <a:p>
            <a:r>
              <a:rPr lang="ru-RU" i="1" dirty="0" smtClean="0"/>
              <a:t>27.11.1895</a:t>
            </a:r>
          </a:p>
          <a:p>
            <a:pPr algn="r"/>
            <a:r>
              <a:rPr lang="ru-RU" b="1" i="1" dirty="0" smtClean="0"/>
              <a:t>Альфред </a:t>
            </a:r>
            <a:r>
              <a:rPr lang="ru-RU" b="1" i="1" dirty="0" err="1" smtClean="0"/>
              <a:t>Бернхард</a:t>
            </a:r>
            <a:r>
              <a:rPr lang="ru-RU" b="1" i="1" dirty="0" smtClean="0"/>
              <a:t> Нобель.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622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" y="4015399"/>
            <a:ext cx="2419297" cy="25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0715" y="3933056"/>
            <a:ext cx="3715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Фредерик </a:t>
            </a:r>
            <a:r>
              <a:rPr lang="ru-RU" b="1" dirty="0" err="1" smtClean="0"/>
              <a:t>Сенгер</a:t>
            </a:r>
            <a:endParaRPr lang="ru-RU" b="1" dirty="0" smtClean="0"/>
          </a:p>
          <a:p>
            <a:r>
              <a:rPr lang="ru-RU" b="1" dirty="0" smtClean="0"/>
              <a:t>(13.08.1918-)19.11.2013</a:t>
            </a:r>
          </a:p>
          <a:p>
            <a:r>
              <a:rPr lang="ru-RU" dirty="0" smtClean="0"/>
              <a:t>премии по химии 1958, 1980 гг.</a:t>
            </a:r>
          </a:p>
          <a:p>
            <a:r>
              <a:rPr lang="ru-RU" sz="1000" dirty="0" smtClean="0"/>
              <a:t>«</a:t>
            </a:r>
            <a:r>
              <a:rPr lang="ru-RU" sz="1000" i="1" dirty="0"/>
              <a:t>За установление структур белков, особенно </a:t>
            </a:r>
            <a:r>
              <a:rPr lang="ru-RU" sz="1000" i="1" dirty="0" smtClean="0"/>
              <a:t>инсулина</a:t>
            </a:r>
            <a:r>
              <a:rPr lang="ru-RU" sz="1000" dirty="0" smtClean="0"/>
              <a:t>»</a:t>
            </a:r>
          </a:p>
          <a:p>
            <a:r>
              <a:rPr lang="ru-RU" sz="1000" dirty="0" smtClean="0"/>
              <a:t>«</a:t>
            </a:r>
            <a:r>
              <a:rPr lang="ru-RU" sz="1000" i="1" dirty="0"/>
              <a:t>За фундаментальные исследования биохимических свойств нуклеиновых кислот, в особенности рекомбинантных </a:t>
            </a:r>
            <a:r>
              <a:rPr lang="ru-RU" sz="1000" i="1" dirty="0" smtClean="0"/>
              <a:t>ДНК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5" y="3746879"/>
            <a:ext cx="2113684" cy="29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438254"/>
            <a:ext cx="49316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Джон Бардин</a:t>
            </a:r>
          </a:p>
          <a:p>
            <a:pPr algn="r"/>
            <a:r>
              <a:rPr lang="ru-RU" b="1" dirty="0" smtClean="0"/>
              <a:t>(23.05.1908-30.01.1991)</a:t>
            </a:r>
          </a:p>
          <a:p>
            <a:pPr algn="r"/>
            <a:r>
              <a:rPr lang="ru-RU" dirty="0" smtClean="0"/>
              <a:t>Премии по физике 1956, 1972 гг.</a:t>
            </a:r>
          </a:p>
          <a:p>
            <a:pPr algn="r"/>
            <a:r>
              <a:rPr lang="ru-RU" sz="1000" dirty="0" smtClean="0"/>
              <a:t>«</a:t>
            </a:r>
            <a:r>
              <a:rPr lang="ru-RU" sz="1000" i="1" dirty="0"/>
              <a:t>За создание теории сверхпроводимости, обычно называемой БКШ-теорией</a:t>
            </a:r>
            <a:r>
              <a:rPr lang="ru-RU" sz="1000" dirty="0" smtClean="0"/>
              <a:t>»</a:t>
            </a:r>
          </a:p>
          <a:p>
            <a:pPr algn="r"/>
            <a:r>
              <a:rPr lang="ru-RU" sz="1000" dirty="0" smtClean="0"/>
              <a:t>«</a:t>
            </a:r>
            <a:r>
              <a:rPr lang="ru-RU" sz="1000" i="1" dirty="0"/>
              <a:t>За исследования полупроводников и открытие транзисторного эффекта 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6287"/>
            <a:ext cx="2235589" cy="292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7" y="1700808"/>
            <a:ext cx="4968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/>
              <a:t>Лайнус</a:t>
            </a:r>
            <a:r>
              <a:rPr lang="ru-RU" b="1" dirty="0" smtClean="0"/>
              <a:t> Карл </a:t>
            </a:r>
            <a:r>
              <a:rPr lang="ru-RU" b="1" dirty="0" err="1" smtClean="0"/>
              <a:t>Полинг</a:t>
            </a:r>
            <a:r>
              <a:rPr lang="ru-RU" dirty="0" smtClean="0"/>
              <a:t> </a:t>
            </a:r>
          </a:p>
          <a:p>
            <a:pPr algn="r"/>
            <a:r>
              <a:rPr lang="ru-RU" b="1" dirty="0" smtClean="0"/>
              <a:t>(28.02.1901-19.08.1994)</a:t>
            </a:r>
          </a:p>
          <a:p>
            <a:pPr algn="r"/>
            <a:r>
              <a:rPr lang="ru-RU" sz="1600" dirty="0" smtClean="0"/>
              <a:t>премия по химии 1954 г.</a:t>
            </a:r>
          </a:p>
          <a:p>
            <a:pPr algn="r"/>
            <a:r>
              <a:rPr lang="ru-RU" sz="1000" i="1" dirty="0" smtClean="0"/>
              <a:t>«За </a:t>
            </a:r>
            <a:r>
              <a:rPr lang="ru-RU" sz="1000" i="1" dirty="0"/>
              <a:t>исследование природы химической связи и её применение </a:t>
            </a:r>
            <a:r>
              <a:rPr lang="ru-RU" sz="1000" i="1" dirty="0" smtClean="0"/>
              <a:t>для определения </a:t>
            </a:r>
            <a:r>
              <a:rPr lang="ru-RU" sz="1000" i="1" dirty="0"/>
              <a:t>структуры </a:t>
            </a:r>
            <a:r>
              <a:rPr lang="ru-RU" sz="1000" i="1" dirty="0" smtClean="0"/>
              <a:t>соединений»</a:t>
            </a:r>
            <a:endParaRPr lang="ru-RU" sz="1000" dirty="0" smtClean="0"/>
          </a:p>
          <a:p>
            <a:pPr algn="r"/>
            <a:r>
              <a:rPr lang="ru-RU" sz="1600" dirty="0"/>
              <a:t>п</a:t>
            </a:r>
            <a:r>
              <a:rPr lang="ru-RU" sz="1600" dirty="0" smtClean="0"/>
              <a:t>ремия мира 1962 г.</a:t>
            </a:r>
          </a:p>
          <a:p>
            <a:pPr algn="r"/>
            <a:r>
              <a:rPr lang="ru-RU" sz="1000" dirty="0" smtClean="0"/>
              <a:t>«</a:t>
            </a:r>
            <a:r>
              <a:rPr lang="ru-RU" sz="1000" i="1" dirty="0"/>
              <a:t>Как автор проекта договора о запрещении ядерных </a:t>
            </a:r>
            <a:r>
              <a:rPr lang="ru-RU" sz="1000" i="1" dirty="0" smtClean="0"/>
              <a:t>испытаний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915"/>
            <a:ext cx="2143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19298" y="44624"/>
            <a:ext cx="40324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Мария Склодовская-Кюри</a:t>
            </a:r>
          </a:p>
          <a:p>
            <a:r>
              <a:rPr lang="ru-RU" b="1" dirty="0" smtClean="0"/>
              <a:t>(07.11.1867-04.07.1934)</a:t>
            </a:r>
          </a:p>
          <a:p>
            <a:r>
              <a:rPr lang="ru-RU" sz="1600" dirty="0" smtClean="0"/>
              <a:t>премия по физике 1903 г.</a:t>
            </a:r>
          </a:p>
          <a:p>
            <a:r>
              <a:rPr lang="ru-RU" sz="1000" dirty="0" smtClean="0"/>
              <a:t>«</a:t>
            </a:r>
            <a:r>
              <a:rPr lang="ru-RU" sz="1000" i="1" dirty="0"/>
              <a:t>За выдающиеся заслуги в совместных исследованиях явлений радиации </a:t>
            </a:r>
            <a:r>
              <a:rPr lang="ru-RU" sz="1000" dirty="0" smtClean="0"/>
              <a:t>»</a:t>
            </a:r>
          </a:p>
          <a:p>
            <a:r>
              <a:rPr lang="ru-RU" sz="1600" dirty="0" smtClean="0"/>
              <a:t>премия по химии 1911 г.</a:t>
            </a:r>
          </a:p>
          <a:p>
            <a:r>
              <a:rPr lang="ru-RU" sz="1000" dirty="0" smtClean="0"/>
              <a:t>«</a:t>
            </a:r>
            <a:r>
              <a:rPr lang="ru-RU" sz="1000" i="1" dirty="0"/>
              <a:t>За выдающиеся заслуги в развитии химии: открытие элементов радия и полония, выделение радия и изучение природы и соединений этого замечательного элемента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002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356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160240" cy="30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92" y="116632"/>
            <a:ext cx="2188948" cy="30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3443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«за открытие и истолкование эффекта Черенкова»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3651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Премия по физике, 1958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3569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Черенков</a:t>
            </a:r>
          </a:p>
          <a:p>
            <a:pPr algn="ctr"/>
            <a:r>
              <a:rPr lang="ru-RU" b="1" dirty="0" smtClean="0"/>
              <a:t>Павел Алексеевич</a:t>
            </a:r>
          </a:p>
          <a:p>
            <a:pPr algn="ctr"/>
            <a:r>
              <a:rPr lang="ru-RU" b="1" dirty="0" smtClean="0"/>
              <a:t>(15.07.1904-06.01.1990)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37598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Тамм</a:t>
            </a:r>
          </a:p>
          <a:p>
            <a:pPr algn="ctr"/>
            <a:r>
              <a:rPr lang="ru-RU" b="1" dirty="0" smtClean="0"/>
              <a:t>Игорь Евгеньевич</a:t>
            </a:r>
          </a:p>
          <a:p>
            <a:pPr algn="ctr"/>
            <a:r>
              <a:rPr lang="ru-RU" b="1" dirty="0" smtClean="0"/>
              <a:t>(08.07.1895-12.04.1971)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3356992"/>
            <a:ext cx="250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Франк</a:t>
            </a:r>
          </a:p>
          <a:p>
            <a:pPr algn="ctr"/>
            <a:r>
              <a:rPr lang="ru-RU" b="1" dirty="0" smtClean="0"/>
              <a:t>Илья Михайлович</a:t>
            </a:r>
          </a:p>
          <a:p>
            <a:pPr algn="ctr"/>
            <a:r>
              <a:rPr lang="ru-RU" b="1" dirty="0" smtClean="0"/>
              <a:t>(08.07.1895-12.04.1971)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5876" y="5341769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«</a:t>
            </a:r>
            <a:r>
              <a:rPr lang="ru-RU" b="1" dirty="0"/>
              <a:t>открытие явления, ныне известного как эффект Черенкова, представляет собой интересный пример того, как относительно простое физическое наблюдение при правильном подходе может привести к важным открытиям и проложить новые пути для дальнейших исследований</a:t>
            </a:r>
            <a:r>
              <a:rPr lang="ru-RU" b="1" dirty="0" smtClean="0"/>
              <a:t>».</a:t>
            </a:r>
          </a:p>
          <a:p>
            <a:r>
              <a:rPr lang="ru-RU" dirty="0"/>
              <a:t>	</a:t>
            </a:r>
            <a:r>
              <a:rPr lang="ru-RU" dirty="0" smtClean="0"/>
              <a:t>						      Манне </a:t>
            </a:r>
            <a:r>
              <a:rPr lang="ru-RU" dirty="0" err="1" smtClean="0"/>
              <a:t>Сигбан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" y="44624"/>
            <a:ext cx="4310626" cy="613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33265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Ландау</a:t>
            </a:r>
          </a:p>
          <a:p>
            <a:pPr algn="ctr"/>
            <a:r>
              <a:rPr lang="ru-RU" b="1" dirty="0" smtClean="0"/>
              <a:t>Лев Давидович</a:t>
            </a:r>
          </a:p>
          <a:p>
            <a:pPr algn="ctr"/>
            <a:r>
              <a:rPr lang="ru-RU" b="1" dirty="0" smtClean="0"/>
              <a:t>(09.01.1908-01.04.1968)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ремия по физике 1962 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«за пионерские теории конденсированных сред и особенно жидкого гелия»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93305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«науки бывают естественные, неестественные и противоестественные</a:t>
            </a:r>
            <a:r>
              <a:rPr lang="ru-RU" sz="2000" b="1" dirty="0" smtClean="0"/>
              <a:t>»</a:t>
            </a:r>
          </a:p>
          <a:p>
            <a:r>
              <a:rPr lang="ru-RU" sz="2000" b="1" dirty="0"/>
              <a:t>	</a:t>
            </a:r>
            <a:r>
              <a:rPr lang="ru-RU" sz="2000" b="1" dirty="0" smtClean="0"/>
              <a:t>	      </a:t>
            </a:r>
            <a:r>
              <a:rPr lang="ru-RU" sz="2000" dirty="0" smtClean="0"/>
              <a:t>Л.Д. Ландау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98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1823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7749" y="2850098"/>
            <a:ext cx="2959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Таунс</a:t>
            </a:r>
            <a:endParaRPr lang="ru-RU" b="1" dirty="0" smtClean="0"/>
          </a:p>
          <a:p>
            <a:pPr algn="ctr"/>
            <a:r>
              <a:rPr lang="ru-RU" b="1" dirty="0" smtClean="0"/>
              <a:t>Чарльз </a:t>
            </a:r>
            <a:r>
              <a:rPr lang="ru-RU" b="1" dirty="0" err="1" smtClean="0"/>
              <a:t>Хард</a:t>
            </a:r>
            <a:endParaRPr lang="ru-RU" b="1" dirty="0" smtClean="0"/>
          </a:p>
          <a:p>
            <a:pPr algn="ctr"/>
            <a:r>
              <a:rPr lang="ru-RU" b="1" dirty="0" smtClean="0"/>
              <a:t>(28.07.1915 г.р.)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2309" y="591240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 фундаментальные работы в области квантовой электроники, которые привели к созданию излучателей и усилителей на лазерно-</a:t>
            </a:r>
            <a:r>
              <a:rPr lang="ru-RU" dirty="0" err="1" smtClean="0"/>
              <a:t>мазерном</a:t>
            </a:r>
            <a:r>
              <a:rPr lang="ru-RU" dirty="0" smtClean="0"/>
              <a:t> принципе»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11" y="152400"/>
            <a:ext cx="2947146" cy="413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12430" y="4304493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Прохоров</a:t>
            </a:r>
          </a:p>
          <a:p>
            <a:pPr algn="ctr"/>
            <a:r>
              <a:rPr lang="ru-RU" b="1" dirty="0" smtClean="0"/>
              <a:t>Александр Михайлович</a:t>
            </a:r>
          </a:p>
          <a:p>
            <a:pPr algn="ctr"/>
            <a:r>
              <a:rPr lang="ru-RU" b="1" dirty="0" smtClean="0"/>
              <a:t>(11.07.1916-08.01.2002)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87824" y="54445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премия по физике 1964 г.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51" y="476672"/>
            <a:ext cx="1512168" cy="22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730" y="4290433"/>
            <a:ext cx="2959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Басов</a:t>
            </a:r>
          </a:p>
          <a:p>
            <a:pPr algn="ctr"/>
            <a:r>
              <a:rPr lang="ru-RU" b="1" dirty="0" smtClean="0"/>
              <a:t>Николай Геннадьевич</a:t>
            </a:r>
          </a:p>
          <a:p>
            <a:pPr algn="ctr"/>
            <a:r>
              <a:rPr lang="ru-RU" b="1" dirty="0" smtClean="0"/>
              <a:t>(14.12.1922-01.07.2001)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04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5" y="253683"/>
            <a:ext cx="51912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33265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Капица</a:t>
            </a:r>
            <a:endParaRPr lang="ru-RU" b="1" dirty="0" smtClean="0"/>
          </a:p>
          <a:p>
            <a:pPr algn="ctr"/>
            <a:r>
              <a:rPr lang="ru-RU" b="1" dirty="0" smtClean="0"/>
              <a:t>Петр Леонидович</a:t>
            </a:r>
          </a:p>
          <a:p>
            <a:pPr algn="ctr"/>
            <a:r>
              <a:rPr lang="ru-RU" b="1" dirty="0" smtClean="0"/>
              <a:t>(08.07.1894-08.04.1984)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п</a:t>
            </a:r>
            <a:r>
              <a:rPr lang="ru-RU" dirty="0" smtClean="0"/>
              <a:t>ремия по физике 1978 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«за его базовые исследования и открытия в физике низких температур»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14097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1274" y="5560107"/>
            <a:ext cx="220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Вильсон</a:t>
            </a:r>
          </a:p>
          <a:p>
            <a:pPr algn="ctr"/>
            <a:r>
              <a:rPr lang="ru-RU" b="1" dirty="0" smtClean="0"/>
              <a:t>Роберт </a:t>
            </a:r>
            <a:r>
              <a:rPr lang="ru-RU" b="1" dirty="0" err="1" smtClean="0"/>
              <a:t>Вудро</a:t>
            </a:r>
            <a:endParaRPr lang="ru-RU" b="1" dirty="0" smtClean="0"/>
          </a:p>
          <a:p>
            <a:pPr algn="ctr"/>
            <a:r>
              <a:rPr lang="ru-RU" b="1" dirty="0" smtClean="0"/>
              <a:t>(26.04.1933 г.р.)</a:t>
            </a:r>
          </a:p>
          <a:p>
            <a:pPr algn="ctr"/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69160"/>
            <a:ext cx="14192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9384" y="3284984"/>
            <a:ext cx="220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Пензиас</a:t>
            </a:r>
            <a:endParaRPr lang="ru-RU" b="1" dirty="0" smtClean="0"/>
          </a:p>
          <a:p>
            <a:pPr algn="ctr"/>
            <a:r>
              <a:rPr lang="ru-RU" b="1" dirty="0" err="1" smtClean="0"/>
              <a:t>Арно</a:t>
            </a:r>
            <a:r>
              <a:rPr lang="ru-RU" b="1" dirty="0" smtClean="0"/>
              <a:t> </a:t>
            </a:r>
            <a:r>
              <a:rPr lang="ru-RU" b="1" dirty="0" err="1" smtClean="0"/>
              <a:t>Аллан</a:t>
            </a:r>
            <a:endParaRPr lang="ru-RU" b="1" dirty="0" smtClean="0"/>
          </a:p>
          <a:p>
            <a:pPr algn="ctr"/>
            <a:r>
              <a:rPr lang="ru-RU" b="1" dirty="0" smtClean="0"/>
              <a:t>(26.04.1933 г.р.)</a:t>
            </a:r>
          </a:p>
          <a:p>
            <a:pPr algn="ctr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055" y="5733256"/>
            <a:ext cx="5191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Во </a:t>
            </a:r>
            <a:r>
              <a:rPr lang="ru-RU" b="1" dirty="0"/>
              <a:t>время работы в Англии выиграл первенство графства </a:t>
            </a:r>
            <a:r>
              <a:rPr lang="ru-RU" b="1" dirty="0" err="1"/>
              <a:t>Кембриджшир</a:t>
            </a:r>
            <a:r>
              <a:rPr lang="ru-RU" b="1" dirty="0"/>
              <a:t> по </a:t>
            </a:r>
            <a:r>
              <a:rPr lang="ru-RU" b="1" dirty="0" smtClean="0"/>
              <a:t>шахматам.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62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1593</Words>
  <Application>Microsoft Office PowerPoint</Application>
  <PresentationFormat>Экран (4:3)</PresentationFormat>
  <Paragraphs>207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середине 1960-х Пиблз вместе с американскими астрофизиками, лауреатами Нобелевской премии 1978, одним из первых предсказал существование реликтового излучения, заполнившего вселенную после Большого взрыва. Пиблз также разработал теорию, которая является основой современного понимания эволюции Вселенной – от Большого взрыва до наших дней.  В 1995 году Мишель Майор и Дидье Кело в журнале «Nature» сообщили об открытии планеты с массой менее 2-х масс Юпитера (51 Пегаса b ), вращающейся на орбите этой звезды с периодом 4,23 дня. Это открытие стало началом эры выявления экзопланет, что привело к бурному всплеску интереса к экзопланетам. С тех пор более четырех тысяч экзопланет были обнаружены в Млечном Пути. </vt:lpstr>
      <vt:lpstr>Презентация PowerPoint</vt:lpstr>
      <vt:lpstr>Презентация PowerPoint</vt:lpstr>
      <vt:lpstr>Презентация PowerPoint</vt:lpstr>
      <vt:lpstr>Общая сумма денежной премии - девять миллионов шведских крон (909 тысяч долларов США).</vt:lpstr>
      <vt:lpstr>Высшая научная награда присуждена за литий-ионные аккумуляторные батареи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Татьяна В. Перегонцева</cp:lastModifiedBy>
  <cp:revision>58</cp:revision>
  <dcterms:created xsi:type="dcterms:W3CDTF">2014-11-27T19:10:00Z</dcterms:created>
  <dcterms:modified xsi:type="dcterms:W3CDTF">2020-01-10T06:18:07Z</dcterms:modified>
</cp:coreProperties>
</file>